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7" r:id="rId4"/>
    <p:sldId id="268" r:id="rId5"/>
    <p:sldId id="270" r:id="rId6"/>
    <p:sldId id="264" r:id="rId7"/>
    <p:sldId id="265" r:id="rId8"/>
    <p:sldId id="266" r:id="rId9"/>
    <p:sldId id="257" r:id="rId10"/>
    <p:sldId id="269" r:id="rId11"/>
    <p:sldId id="258" r:id="rId12"/>
    <p:sldId id="271" r:id="rId13"/>
    <p:sldId id="259" r:id="rId14"/>
    <p:sldId id="260" r:id="rId15"/>
    <p:sldId id="261" r:id="rId16"/>
    <p:sldId id="262" r:id="rId17"/>
    <p:sldId id="263" r:id="rId18"/>
    <p:sldId id="272" r:id="rId19"/>
    <p:sldId id="273" r:id="rId20"/>
    <p:sldId id="274" r:id="rId2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1" initials="B" lastIdx="4" clrIdx="0">
    <p:extLst>
      <p:ext uri="{19B8F6BF-5375-455C-9EA6-DF929625EA0E}">
        <p15:presenceInfo xmlns:p15="http://schemas.microsoft.com/office/powerpoint/2012/main" userId="B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93B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 slajda">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r-Latn-RS"/>
              <a:t>Kliknite i uredite naslov mastera</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r-Latn-RS"/>
              <a:t>Kliknite da biste uredili stil podnaslova mastera</a:t>
            </a:r>
          </a:p>
        </p:txBody>
      </p:sp>
      <p:sp>
        <p:nvSpPr>
          <p:cNvPr id="4" name="Čuvar mesta za datum 3"/>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5" name="Čuvar mesta za podnožje 4"/>
          <p:cNvSpPr>
            <a:spLocks noGrp="1"/>
          </p:cNvSpPr>
          <p:nvPr>
            <p:ph type="ftr" sz="quarter" idx="11"/>
          </p:nvPr>
        </p:nvSpPr>
        <p:spPr/>
        <p:txBody>
          <a:bodyPr/>
          <a:lstStyle/>
          <a:p>
            <a:endParaRPr lang="sr-Latn-RS"/>
          </a:p>
        </p:txBody>
      </p:sp>
      <p:sp>
        <p:nvSpPr>
          <p:cNvPr id="6" name="Čuvar mesta za broj slajda 5"/>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77988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vertikaln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r-Latn-RS"/>
              <a:t>Kliknite i uredite naslov mastera</a:t>
            </a:r>
          </a:p>
        </p:txBody>
      </p:sp>
      <p:sp>
        <p:nvSpPr>
          <p:cNvPr id="3" name="Čuvar mesta za vertikalni tekst 2"/>
          <p:cNvSpPr>
            <a:spLocks noGrp="1"/>
          </p:cNvSpPr>
          <p:nvPr>
            <p:ph type="body" orient="vert" idx="1"/>
          </p:nvPr>
        </p:nvSpPr>
        <p:spPr/>
        <p:txBody>
          <a:bodyPr vert="eaVert"/>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4" name="Čuvar mesta za datum 3"/>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5" name="Čuvar mesta za podnožje 4"/>
          <p:cNvSpPr>
            <a:spLocks noGrp="1"/>
          </p:cNvSpPr>
          <p:nvPr>
            <p:ph type="ftr" sz="quarter" idx="11"/>
          </p:nvPr>
        </p:nvSpPr>
        <p:spPr/>
        <p:txBody>
          <a:bodyPr/>
          <a:lstStyle/>
          <a:p>
            <a:endParaRPr lang="sr-Latn-RS"/>
          </a:p>
        </p:txBody>
      </p:sp>
      <p:sp>
        <p:nvSpPr>
          <p:cNvPr id="6" name="Čuvar mesta za broj slajda 5"/>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150919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ni naslov i tekst">
    <p:spTree>
      <p:nvGrpSpPr>
        <p:cNvPr id="1" name=""/>
        <p:cNvGrpSpPr/>
        <p:nvPr/>
      </p:nvGrpSpPr>
      <p:grpSpPr>
        <a:xfrm>
          <a:off x="0" y="0"/>
          <a:ext cx="0" cy="0"/>
          <a:chOff x="0" y="0"/>
          <a:chExt cx="0" cy="0"/>
        </a:xfrm>
      </p:grpSpPr>
      <p:sp>
        <p:nvSpPr>
          <p:cNvPr id="2" name="Vertikalni naslov 1"/>
          <p:cNvSpPr>
            <a:spLocks noGrp="1"/>
          </p:cNvSpPr>
          <p:nvPr>
            <p:ph type="title" orient="vert"/>
          </p:nvPr>
        </p:nvSpPr>
        <p:spPr>
          <a:xfrm>
            <a:off x="8724900" y="365125"/>
            <a:ext cx="2628900" cy="5811838"/>
          </a:xfrm>
        </p:spPr>
        <p:txBody>
          <a:bodyPr vert="eaVert"/>
          <a:lstStyle/>
          <a:p>
            <a:r>
              <a:rPr lang="sr-Latn-RS"/>
              <a:t>Kliknite i uredite naslov mastera</a:t>
            </a:r>
          </a:p>
        </p:txBody>
      </p:sp>
      <p:sp>
        <p:nvSpPr>
          <p:cNvPr id="3" name="Čuvar mesta za vertikalni tekst 2"/>
          <p:cNvSpPr>
            <a:spLocks noGrp="1"/>
          </p:cNvSpPr>
          <p:nvPr>
            <p:ph type="body" orient="vert" idx="1"/>
          </p:nvPr>
        </p:nvSpPr>
        <p:spPr>
          <a:xfrm>
            <a:off x="838200" y="365125"/>
            <a:ext cx="7734300" cy="5811838"/>
          </a:xfrm>
        </p:spPr>
        <p:txBody>
          <a:bodyPr vert="eaVert"/>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4" name="Čuvar mesta za datum 3"/>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5" name="Čuvar mesta za podnožje 4"/>
          <p:cNvSpPr>
            <a:spLocks noGrp="1"/>
          </p:cNvSpPr>
          <p:nvPr>
            <p:ph type="ftr" sz="quarter" idx="11"/>
          </p:nvPr>
        </p:nvSpPr>
        <p:spPr/>
        <p:txBody>
          <a:bodyPr/>
          <a:lstStyle/>
          <a:p>
            <a:endParaRPr lang="sr-Latn-RS"/>
          </a:p>
        </p:txBody>
      </p:sp>
      <p:sp>
        <p:nvSpPr>
          <p:cNvPr id="6" name="Čuvar mesta za broj slajda 5"/>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2208062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D7839-0560-402A-B928-A9C00346ECC0}" type="slidenum">
              <a:rPr lang="en-US" altLang="en-US"/>
              <a:pPr>
                <a:defRPr/>
              </a:pPr>
              <a:t>‹#›</a:t>
            </a:fld>
            <a:endParaRPr lang="en-US" altLang="en-US"/>
          </a:p>
        </p:txBody>
      </p:sp>
    </p:spTree>
    <p:extLst>
      <p:ext uri="{BB962C8B-B14F-4D97-AF65-F5344CB8AC3E}">
        <p14:creationId xmlns:p14="http://schemas.microsoft.com/office/powerpoint/2010/main" val="208489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FE546-E642-4476-90DB-ED3837155939}" type="slidenum">
              <a:rPr lang="en-US" altLang="en-US"/>
              <a:pPr>
                <a:defRPr/>
              </a:pPr>
              <a:t>‹#›</a:t>
            </a:fld>
            <a:endParaRPr lang="en-US" altLang="en-US"/>
          </a:p>
        </p:txBody>
      </p:sp>
    </p:spTree>
    <p:extLst>
      <p:ext uri="{BB962C8B-B14F-4D97-AF65-F5344CB8AC3E}">
        <p14:creationId xmlns:p14="http://schemas.microsoft.com/office/powerpoint/2010/main" val="1136337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DDB5E4-ABB1-4DDD-8032-C7A989AC089D}" type="slidenum">
              <a:rPr lang="en-US" altLang="en-US"/>
              <a:pPr>
                <a:defRPr/>
              </a:pPr>
              <a:t>‹#›</a:t>
            </a:fld>
            <a:endParaRPr lang="en-US" altLang="en-US"/>
          </a:p>
        </p:txBody>
      </p:sp>
    </p:spTree>
    <p:extLst>
      <p:ext uri="{BB962C8B-B14F-4D97-AF65-F5344CB8AC3E}">
        <p14:creationId xmlns:p14="http://schemas.microsoft.com/office/powerpoint/2010/main" val="217416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28DD95-7ED2-40F6-831A-CE0C39BAC3CB}" type="slidenum">
              <a:rPr lang="en-US" altLang="en-US"/>
              <a:pPr>
                <a:defRPr/>
              </a:pPr>
              <a:t>‹#›</a:t>
            </a:fld>
            <a:endParaRPr lang="en-US" altLang="en-US"/>
          </a:p>
        </p:txBody>
      </p:sp>
    </p:spTree>
    <p:extLst>
      <p:ext uri="{BB962C8B-B14F-4D97-AF65-F5344CB8AC3E}">
        <p14:creationId xmlns:p14="http://schemas.microsoft.com/office/powerpoint/2010/main" val="396567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699067-C1D5-44D4-AE45-DDC1ADDEA594}" type="slidenum">
              <a:rPr lang="en-US" altLang="en-US"/>
              <a:pPr>
                <a:defRPr/>
              </a:pPr>
              <a:t>‹#›</a:t>
            </a:fld>
            <a:endParaRPr lang="en-US" altLang="en-US"/>
          </a:p>
        </p:txBody>
      </p:sp>
    </p:spTree>
    <p:extLst>
      <p:ext uri="{BB962C8B-B14F-4D97-AF65-F5344CB8AC3E}">
        <p14:creationId xmlns:p14="http://schemas.microsoft.com/office/powerpoint/2010/main" val="2534812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32DF36-4801-4CE3-B086-C806D30A4DD3}" type="slidenum">
              <a:rPr lang="en-US" altLang="en-US"/>
              <a:pPr>
                <a:defRPr/>
              </a:pPr>
              <a:t>‹#›</a:t>
            </a:fld>
            <a:endParaRPr lang="en-US" altLang="en-US"/>
          </a:p>
        </p:txBody>
      </p:sp>
    </p:spTree>
    <p:extLst>
      <p:ext uri="{BB962C8B-B14F-4D97-AF65-F5344CB8AC3E}">
        <p14:creationId xmlns:p14="http://schemas.microsoft.com/office/powerpoint/2010/main" val="290107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C780E2-CDCC-4A75-8B7C-E1270B3BC523}" type="slidenum">
              <a:rPr lang="en-US" altLang="en-US"/>
              <a:pPr>
                <a:defRPr/>
              </a:pPr>
              <a:t>‹#›</a:t>
            </a:fld>
            <a:endParaRPr lang="en-US" altLang="en-US"/>
          </a:p>
        </p:txBody>
      </p:sp>
    </p:spTree>
    <p:extLst>
      <p:ext uri="{BB962C8B-B14F-4D97-AF65-F5344CB8AC3E}">
        <p14:creationId xmlns:p14="http://schemas.microsoft.com/office/powerpoint/2010/main" val="3788785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EF21F-DE3F-4C26-82B8-D0DD3DE8AA98}" type="slidenum">
              <a:rPr lang="en-US" altLang="en-US"/>
              <a:pPr>
                <a:defRPr/>
              </a:pPr>
              <a:t>‹#›</a:t>
            </a:fld>
            <a:endParaRPr lang="en-US" altLang="en-US"/>
          </a:p>
        </p:txBody>
      </p:sp>
    </p:spTree>
    <p:extLst>
      <p:ext uri="{BB962C8B-B14F-4D97-AF65-F5344CB8AC3E}">
        <p14:creationId xmlns:p14="http://schemas.microsoft.com/office/powerpoint/2010/main" val="406188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r-Latn-RS"/>
              <a:t>Kliknite i uredite naslov mastera</a:t>
            </a:r>
          </a:p>
        </p:txBody>
      </p:sp>
      <p:sp>
        <p:nvSpPr>
          <p:cNvPr id="3" name="Čuvar mesta za sadržaj 2"/>
          <p:cNvSpPr>
            <a:spLocks noGrp="1"/>
          </p:cNvSpPr>
          <p:nvPr>
            <p:ph idx="1"/>
          </p:nvPr>
        </p:nvSpPr>
        <p:spPr/>
        <p:txBody>
          <a:bodyPr/>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4" name="Čuvar mesta za datum 3"/>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5" name="Čuvar mesta za podnožje 4"/>
          <p:cNvSpPr>
            <a:spLocks noGrp="1"/>
          </p:cNvSpPr>
          <p:nvPr>
            <p:ph type="ftr" sz="quarter" idx="11"/>
          </p:nvPr>
        </p:nvSpPr>
        <p:spPr/>
        <p:txBody>
          <a:bodyPr/>
          <a:lstStyle/>
          <a:p>
            <a:endParaRPr lang="sr-Latn-RS"/>
          </a:p>
        </p:txBody>
      </p:sp>
      <p:sp>
        <p:nvSpPr>
          <p:cNvPr id="6" name="Čuvar mesta za broj slajda 5"/>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955524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B2B730-8D2A-478C-BF0E-26ED13236AAC}" type="slidenum">
              <a:rPr lang="en-US" altLang="en-US"/>
              <a:pPr>
                <a:defRPr/>
              </a:pPr>
              <a:t>‹#›</a:t>
            </a:fld>
            <a:endParaRPr lang="en-US" altLang="en-US"/>
          </a:p>
        </p:txBody>
      </p:sp>
    </p:spTree>
    <p:extLst>
      <p:ext uri="{BB962C8B-B14F-4D97-AF65-F5344CB8AC3E}">
        <p14:creationId xmlns:p14="http://schemas.microsoft.com/office/powerpoint/2010/main" val="4083305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EF8994-54AF-46C5-85D2-8D425BD2548F}" type="slidenum">
              <a:rPr lang="en-US" altLang="en-US"/>
              <a:pPr>
                <a:defRPr/>
              </a:pPr>
              <a:t>‹#›</a:t>
            </a:fld>
            <a:endParaRPr lang="en-US" altLang="en-US"/>
          </a:p>
        </p:txBody>
      </p:sp>
    </p:spTree>
    <p:extLst>
      <p:ext uri="{BB962C8B-B14F-4D97-AF65-F5344CB8AC3E}">
        <p14:creationId xmlns:p14="http://schemas.microsoft.com/office/powerpoint/2010/main" val="1814605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EB6667-827F-4A4D-A900-56CCA234B6BC}" type="slidenum">
              <a:rPr lang="en-US" altLang="en-US"/>
              <a:pPr>
                <a:defRPr/>
              </a:pPr>
              <a:t>‹#›</a:t>
            </a:fld>
            <a:endParaRPr lang="en-US" altLang="en-US"/>
          </a:p>
        </p:txBody>
      </p:sp>
    </p:spTree>
    <p:extLst>
      <p:ext uri="{BB962C8B-B14F-4D97-AF65-F5344CB8AC3E}">
        <p14:creationId xmlns:p14="http://schemas.microsoft.com/office/powerpoint/2010/main" val="765625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660E9-CC2B-40F0-B8BA-97C7ABADDE5C}" type="slidenum">
              <a:rPr lang="en-US" altLang="en-US"/>
              <a:pPr>
                <a:defRPr/>
              </a:pPr>
              <a:t>‹#›</a:t>
            </a:fld>
            <a:endParaRPr lang="en-US" altLang="en-US"/>
          </a:p>
        </p:txBody>
      </p:sp>
    </p:spTree>
    <p:extLst>
      <p:ext uri="{BB962C8B-B14F-4D97-AF65-F5344CB8AC3E}">
        <p14:creationId xmlns:p14="http://schemas.microsoft.com/office/powerpoint/2010/main" val="828465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62810-9BFB-4323-A3DB-39D09DAEF4EF}" type="slidenum">
              <a:rPr lang="en-US" altLang="en-US"/>
              <a:pPr>
                <a:defRPr/>
              </a:pPr>
              <a:t>‹#›</a:t>
            </a:fld>
            <a:endParaRPr lang="en-US" altLang="en-US"/>
          </a:p>
        </p:txBody>
      </p:sp>
    </p:spTree>
    <p:extLst>
      <p:ext uri="{BB962C8B-B14F-4D97-AF65-F5344CB8AC3E}">
        <p14:creationId xmlns:p14="http://schemas.microsoft.com/office/powerpoint/2010/main" val="253546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elj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r-Latn-RS"/>
              <a:t>Kliknite i uredite naslov mastera</a:t>
            </a:r>
          </a:p>
        </p:txBody>
      </p:sp>
      <p:sp>
        <p:nvSpPr>
          <p:cNvPr id="3" name="Čuvar mesta za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r-Latn-RS"/>
              <a:t>Uredi stil teksta mastera</a:t>
            </a:r>
          </a:p>
        </p:txBody>
      </p:sp>
      <p:sp>
        <p:nvSpPr>
          <p:cNvPr id="4" name="Čuvar mesta za datum 3"/>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5" name="Čuvar mesta za podnožje 4"/>
          <p:cNvSpPr>
            <a:spLocks noGrp="1"/>
          </p:cNvSpPr>
          <p:nvPr>
            <p:ph type="ftr" sz="quarter" idx="11"/>
          </p:nvPr>
        </p:nvSpPr>
        <p:spPr/>
        <p:txBody>
          <a:bodyPr/>
          <a:lstStyle/>
          <a:p>
            <a:endParaRPr lang="sr-Latn-RS"/>
          </a:p>
        </p:txBody>
      </p:sp>
      <p:sp>
        <p:nvSpPr>
          <p:cNvPr id="6" name="Čuvar mesta za broj slajda 5"/>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58994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r-Latn-RS"/>
              <a:t>Kliknite i uredite naslov mastera</a:t>
            </a:r>
          </a:p>
        </p:txBody>
      </p:sp>
      <p:sp>
        <p:nvSpPr>
          <p:cNvPr id="3" name="Čuvar mesta za sadržaj 2"/>
          <p:cNvSpPr>
            <a:spLocks noGrp="1"/>
          </p:cNvSpPr>
          <p:nvPr>
            <p:ph sz="half" idx="1"/>
          </p:nvPr>
        </p:nvSpPr>
        <p:spPr>
          <a:xfrm>
            <a:off x="838200" y="1825625"/>
            <a:ext cx="5181600" cy="4351338"/>
          </a:xfrm>
        </p:spPr>
        <p:txBody>
          <a:bodyPr/>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4" name="Čuvar mesta za sadržaj 3"/>
          <p:cNvSpPr>
            <a:spLocks noGrp="1"/>
          </p:cNvSpPr>
          <p:nvPr>
            <p:ph sz="half" idx="2"/>
          </p:nvPr>
        </p:nvSpPr>
        <p:spPr>
          <a:xfrm>
            <a:off x="6172200" y="1825625"/>
            <a:ext cx="5181600" cy="4351338"/>
          </a:xfrm>
        </p:spPr>
        <p:txBody>
          <a:bodyPr/>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5" name="Čuvar mesta za datum 4"/>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6" name="Čuvar mesta za podnožje 5"/>
          <p:cNvSpPr>
            <a:spLocks noGrp="1"/>
          </p:cNvSpPr>
          <p:nvPr>
            <p:ph type="ftr" sz="quarter" idx="11"/>
          </p:nvPr>
        </p:nvSpPr>
        <p:spPr/>
        <p:txBody>
          <a:bodyPr/>
          <a:lstStyle/>
          <a:p>
            <a:endParaRPr lang="sr-Latn-RS"/>
          </a:p>
        </p:txBody>
      </p:sp>
      <p:sp>
        <p:nvSpPr>
          <p:cNvPr id="7" name="Čuvar mesta za broj slajda 6"/>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195143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eđenje">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r-Latn-RS"/>
              <a:t>Kliknite i uredite naslov mastera</a:t>
            </a:r>
          </a:p>
        </p:txBody>
      </p:sp>
      <p:sp>
        <p:nvSpPr>
          <p:cNvPr id="3" name="Čuvar mesta za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RS"/>
              <a:t>Uredi stil teksta mastera</a:t>
            </a:r>
          </a:p>
        </p:txBody>
      </p:sp>
      <p:sp>
        <p:nvSpPr>
          <p:cNvPr id="4" name="Čuvar mesta za sadržaj 3"/>
          <p:cNvSpPr>
            <a:spLocks noGrp="1"/>
          </p:cNvSpPr>
          <p:nvPr>
            <p:ph sz="half" idx="2"/>
          </p:nvPr>
        </p:nvSpPr>
        <p:spPr>
          <a:xfrm>
            <a:off x="839788" y="2505075"/>
            <a:ext cx="5157787" cy="3684588"/>
          </a:xfrm>
        </p:spPr>
        <p:txBody>
          <a:bodyPr/>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5" name="Čuvar mesta za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RS"/>
              <a:t>Uredi stil teksta mastera</a:t>
            </a:r>
          </a:p>
        </p:txBody>
      </p:sp>
      <p:sp>
        <p:nvSpPr>
          <p:cNvPr id="6" name="Čuvar mesta za sadržaj 5"/>
          <p:cNvSpPr>
            <a:spLocks noGrp="1"/>
          </p:cNvSpPr>
          <p:nvPr>
            <p:ph sz="quarter" idx="4"/>
          </p:nvPr>
        </p:nvSpPr>
        <p:spPr>
          <a:xfrm>
            <a:off x="6172200" y="2505075"/>
            <a:ext cx="5183188" cy="3684588"/>
          </a:xfrm>
        </p:spPr>
        <p:txBody>
          <a:bodyPr/>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7" name="Čuvar mesta za datum 6"/>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8" name="Čuvar mesta za podnožje 7"/>
          <p:cNvSpPr>
            <a:spLocks noGrp="1"/>
          </p:cNvSpPr>
          <p:nvPr>
            <p:ph type="ftr" sz="quarter" idx="11"/>
          </p:nvPr>
        </p:nvSpPr>
        <p:spPr/>
        <p:txBody>
          <a:bodyPr/>
          <a:lstStyle/>
          <a:p>
            <a:endParaRPr lang="sr-Latn-RS"/>
          </a:p>
        </p:txBody>
      </p:sp>
      <p:sp>
        <p:nvSpPr>
          <p:cNvPr id="9" name="Čuvar mesta za broj slajda 8"/>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232440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r-Latn-RS"/>
              <a:t>Kliknite i uredite naslov mastera</a:t>
            </a:r>
          </a:p>
        </p:txBody>
      </p:sp>
      <p:sp>
        <p:nvSpPr>
          <p:cNvPr id="3" name="Čuvar mesta za datum 2"/>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4" name="Čuvar mesta za podnožje 3"/>
          <p:cNvSpPr>
            <a:spLocks noGrp="1"/>
          </p:cNvSpPr>
          <p:nvPr>
            <p:ph type="ftr" sz="quarter" idx="11"/>
          </p:nvPr>
        </p:nvSpPr>
        <p:spPr/>
        <p:txBody>
          <a:bodyPr/>
          <a:lstStyle/>
          <a:p>
            <a:endParaRPr lang="sr-Latn-RS"/>
          </a:p>
        </p:txBody>
      </p:sp>
      <p:sp>
        <p:nvSpPr>
          <p:cNvPr id="5" name="Čuvar mesta za broj slajda 4"/>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31442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Čuvar mesta za datum 1"/>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3" name="Čuvar mesta za podnožje 2"/>
          <p:cNvSpPr>
            <a:spLocks noGrp="1"/>
          </p:cNvSpPr>
          <p:nvPr>
            <p:ph type="ftr" sz="quarter" idx="11"/>
          </p:nvPr>
        </p:nvSpPr>
        <p:spPr/>
        <p:txBody>
          <a:bodyPr/>
          <a:lstStyle/>
          <a:p>
            <a:endParaRPr lang="sr-Latn-RS"/>
          </a:p>
        </p:txBody>
      </p:sp>
      <p:sp>
        <p:nvSpPr>
          <p:cNvPr id="4" name="Čuvar mesta za broj slajda 3"/>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212482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a nat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r-Latn-RS"/>
              <a:t>Kliknite i uredite naslov mastera</a:t>
            </a:r>
          </a:p>
        </p:txBody>
      </p:sp>
      <p:sp>
        <p:nvSpPr>
          <p:cNvPr id="3" name="Čuvar mesta za sadržaj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4" name="Čuvar mesta za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RS"/>
              <a:t>Uredi stil teksta mastera</a:t>
            </a:r>
          </a:p>
        </p:txBody>
      </p:sp>
      <p:sp>
        <p:nvSpPr>
          <p:cNvPr id="5" name="Čuvar mesta za datum 4"/>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6" name="Čuvar mesta za podnožje 5"/>
          <p:cNvSpPr>
            <a:spLocks noGrp="1"/>
          </p:cNvSpPr>
          <p:nvPr>
            <p:ph type="ftr" sz="quarter" idx="11"/>
          </p:nvPr>
        </p:nvSpPr>
        <p:spPr/>
        <p:txBody>
          <a:bodyPr/>
          <a:lstStyle/>
          <a:p>
            <a:endParaRPr lang="sr-Latn-RS"/>
          </a:p>
        </p:txBody>
      </p:sp>
      <p:sp>
        <p:nvSpPr>
          <p:cNvPr id="7" name="Čuvar mesta za broj slajda 6"/>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3048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a nat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r-Latn-RS"/>
              <a:t>Kliknite i uredite naslov mastera</a:t>
            </a:r>
          </a:p>
        </p:txBody>
      </p:sp>
      <p:sp>
        <p:nvSpPr>
          <p:cNvPr id="3" name="Čuvar mesta za slik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Čuvar mesta za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RS"/>
              <a:t>Uredi stil teksta mastera</a:t>
            </a:r>
          </a:p>
        </p:txBody>
      </p:sp>
      <p:sp>
        <p:nvSpPr>
          <p:cNvPr id="5" name="Čuvar mesta za datum 4"/>
          <p:cNvSpPr>
            <a:spLocks noGrp="1"/>
          </p:cNvSpPr>
          <p:nvPr>
            <p:ph type="dt" sz="half" idx="10"/>
          </p:nvPr>
        </p:nvSpPr>
        <p:spPr/>
        <p:txBody>
          <a:bodyPr/>
          <a:lstStyle/>
          <a:p>
            <a:fld id="{A553630D-E24B-4F66-9CC8-8BF0B4C2C6E8}" type="datetimeFigureOut">
              <a:rPr lang="sr-Latn-RS" smtClean="0"/>
              <a:t>24.1.2024.</a:t>
            </a:fld>
            <a:endParaRPr lang="sr-Latn-RS"/>
          </a:p>
        </p:txBody>
      </p:sp>
      <p:sp>
        <p:nvSpPr>
          <p:cNvPr id="6" name="Čuvar mesta za podnožje 5"/>
          <p:cNvSpPr>
            <a:spLocks noGrp="1"/>
          </p:cNvSpPr>
          <p:nvPr>
            <p:ph type="ftr" sz="quarter" idx="11"/>
          </p:nvPr>
        </p:nvSpPr>
        <p:spPr/>
        <p:txBody>
          <a:bodyPr/>
          <a:lstStyle/>
          <a:p>
            <a:endParaRPr lang="sr-Latn-RS"/>
          </a:p>
        </p:txBody>
      </p:sp>
      <p:sp>
        <p:nvSpPr>
          <p:cNvPr id="7" name="Čuvar mesta za broj slajda 6"/>
          <p:cNvSpPr>
            <a:spLocks noGrp="1"/>
          </p:cNvSpPr>
          <p:nvPr>
            <p:ph type="sldNum" sz="quarter" idx="12"/>
          </p:nvPr>
        </p:nvSpPr>
        <p:spPr/>
        <p:txBody>
          <a:bodyPr/>
          <a:lstStyle/>
          <a:p>
            <a:fld id="{B04A8B4C-01E2-4417-9A70-0CF6D397F9E9}" type="slidenum">
              <a:rPr lang="sr-Latn-RS" smtClean="0"/>
              <a:t>‹#›</a:t>
            </a:fld>
            <a:endParaRPr lang="sr-Latn-RS"/>
          </a:p>
        </p:txBody>
      </p:sp>
    </p:spTree>
    <p:extLst>
      <p:ext uri="{BB962C8B-B14F-4D97-AF65-F5344CB8AC3E}">
        <p14:creationId xmlns:p14="http://schemas.microsoft.com/office/powerpoint/2010/main" val="3885879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Čuvar mesta za naslov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r-Latn-RS"/>
              <a:t>Kliknite i uredite naslov mastera</a:t>
            </a:r>
          </a:p>
        </p:txBody>
      </p:sp>
      <p:sp>
        <p:nvSpPr>
          <p:cNvPr id="3" name="Čuvar mesta za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r-Latn-RS"/>
              <a:t>Uredi stil teksta mastera</a:t>
            </a:r>
          </a:p>
          <a:p>
            <a:pPr lvl="1"/>
            <a:r>
              <a:rPr lang="sr-Latn-RS"/>
              <a:t>Drugi nivo</a:t>
            </a:r>
          </a:p>
          <a:p>
            <a:pPr lvl="2"/>
            <a:r>
              <a:rPr lang="sr-Latn-RS"/>
              <a:t>Treći nivo</a:t>
            </a:r>
          </a:p>
          <a:p>
            <a:pPr lvl="3"/>
            <a:r>
              <a:rPr lang="sr-Latn-RS"/>
              <a:t>Četvrti nivo</a:t>
            </a:r>
          </a:p>
          <a:p>
            <a:pPr lvl="4"/>
            <a:r>
              <a:rPr lang="sr-Latn-RS"/>
              <a:t>Peti nivo</a:t>
            </a:r>
          </a:p>
        </p:txBody>
      </p:sp>
      <p:sp>
        <p:nvSpPr>
          <p:cNvPr id="4" name="Čuvar mesta za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3630D-E24B-4F66-9CC8-8BF0B4C2C6E8}" type="datetimeFigureOut">
              <a:rPr lang="sr-Latn-RS" smtClean="0"/>
              <a:t>24.1.2024.</a:t>
            </a:fld>
            <a:endParaRPr lang="sr-Latn-RS"/>
          </a:p>
        </p:txBody>
      </p:sp>
      <p:sp>
        <p:nvSpPr>
          <p:cNvPr id="5" name="Čuvar mesta za podnožj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Čuvar mesta za broj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A8B4C-01E2-4417-9A70-0CF6D397F9E9}" type="slidenum">
              <a:rPr lang="sr-Latn-RS" smtClean="0"/>
              <a:t>‹#›</a:t>
            </a:fld>
            <a:endParaRPr lang="sr-Latn-RS"/>
          </a:p>
        </p:txBody>
      </p:sp>
    </p:spTree>
    <p:extLst>
      <p:ext uri="{BB962C8B-B14F-4D97-AF65-F5344CB8AC3E}">
        <p14:creationId xmlns:p14="http://schemas.microsoft.com/office/powerpoint/2010/main" val="2276988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Arial" panose="020B0604020202020204" pitchFamily="34" charset="0"/>
                <a:cs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panose="020B0604020202020204" pitchFamily="34" charset="0"/>
                <a:cs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05EB87BB-EEFB-4033-A006-F397A4C08C5F}" type="slidenum">
              <a:rPr lang="en-US" altLang="en-US"/>
              <a:pPr>
                <a:defRPr/>
              </a:pPr>
              <a:t>‹#›</a:t>
            </a:fld>
            <a:endParaRPr lang="en-US" altLang="en-US"/>
          </a:p>
        </p:txBody>
      </p:sp>
    </p:spTree>
    <p:extLst>
      <p:ext uri="{BB962C8B-B14F-4D97-AF65-F5344CB8AC3E}">
        <p14:creationId xmlns:p14="http://schemas.microsoft.com/office/powerpoint/2010/main" val="1861617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espad.org/" TargetMode="External"/><Relationship Id="rId3" Type="http://schemas.openxmlformats.org/officeDocument/2006/relationships/image" Target="../media/image20.png"/><Relationship Id="rId7" Type="http://schemas.openxmlformats.org/officeDocument/2006/relationships/hyperlink" Target="https://www.cdc.gov/chronicdisease/resources/publications/factsheets/alcohol.htm" TargetMode="External"/><Relationship Id="rId2" Type="http://schemas.openxmlformats.org/officeDocument/2006/relationships/hyperlink" Target="https://pixabay.com/"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604356" y="1388225"/>
            <a:ext cx="9110749" cy="2479185"/>
          </a:xfrm>
        </p:spPr>
        <p:txBody>
          <a:bodyPr>
            <a:noAutofit/>
          </a:bodyPr>
          <a:lstStyle/>
          <a:p>
            <a:r>
              <a:rPr lang="sr-Latn-RS" sz="4400" b="1" dirty="0">
                <a:solidFill>
                  <a:srgbClr val="FF0000"/>
                </a:solidFill>
                <a:latin typeface="Arial" panose="020B0604020202020204" pitchFamily="34" charset="0"/>
                <a:cs typeface="Arial" panose="020B0604020202020204" pitchFamily="34" charset="0"/>
              </a:rPr>
              <a:t>PREVENCIJA ZLOUPOTREBE DROGA I BIHEJVIORALNIH BOLESTI ZAVISNOSTI KOD MLADIH</a:t>
            </a:r>
          </a:p>
        </p:txBody>
      </p:sp>
      <p:sp>
        <p:nvSpPr>
          <p:cNvPr id="5" name="Text Box 7"/>
          <p:cNvSpPr txBox="1">
            <a:spLocks noChangeArrowheads="1"/>
          </p:cNvSpPr>
          <p:nvPr/>
        </p:nvSpPr>
        <p:spPr bwMode="auto">
          <a:xfrm>
            <a:off x="2473884" y="6262203"/>
            <a:ext cx="7244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58813">
              <a:lnSpc>
                <a:spcPct val="90000"/>
              </a:lnSpc>
              <a:spcBef>
                <a:spcPts val="863"/>
              </a:spcBef>
              <a:buClr>
                <a:srgbClr val="9E3611"/>
              </a:buClr>
              <a:buSzPct val="85000"/>
              <a:buFont typeface="Wingdings" panose="05000000000000000000" pitchFamily="2" charset="2"/>
              <a:buChar char="§"/>
              <a:defRPr sz="1400">
                <a:solidFill>
                  <a:schemeClr val="tx1"/>
                </a:solidFill>
                <a:latin typeface="Arial" panose="020B0604020202020204" pitchFamily="34" charset="0"/>
              </a:defRPr>
            </a:lvl1pPr>
            <a:lvl2pPr marL="742950" indent="-285750" defTabSz="658813">
              <a:lnSpc>
                <a:spcPct val="90000"/>
              </a:lnSpc>
              <a:spcBef>
                <a:spcPts val="288"/>
              </a:spcBef>
              <a:spcAft>
                <a:spcPts val="150"/>
              </a:spcAft>
              <a:buClr>
                <a:srgbClr val="9E3611"/>
              </a:buClr>
              <a:buSzPct val="85000"/>
              <a:buFont typeface="Wingdings" panose="05000000000000000000" pitchFamily="2" charset="2"/>
              <a:buChar char="§"/>
              <a:defRPr sz="1300">
                <a:solidFill>
                  <a:schemeClr val="tx1"/>
                </a:solidFill>
                <a:latin typeface="Arial" panose="020B0604020202020204" pitchFamily="34" charset="0"/>
              </a:defRPr>
            </a:lvl2pPr>
            <a:lvl3pPr marL="1143000" indent="-228600" defTabSz="658813">
              <a:lnSpc>
                <a:spcPct val="90000"/>
              </a:lnSpc>
              <a:spcBef>
                <a:spcPts val="288"/>
              </a:spcBef>
              <a:spcAft>
                <a:spcPts val="150"/>
              </a:spcAft>
              <a:buClr>
                <a:srgbClr val="9E3611"/>
              </a:buClr>
              <a:buSzPct val="85000"/>
              <a:buFont typeface="Wingdings" panose="05000000000000000000" pitchFamily="2" charset="2"/>
              <a:buChar char="§"/>
              <a:defRPr sz="1200">
                <a:solidFill>
                  <a:schemeClr val="tx1"/>
                </a:solidFill>
                <a:latin typeface="Arial" panose="020B0604020202020204" pitchFamily="34" charset="0"/>
              </a:defRPr>
            </a:lvl3pPr>
            <a:lvl4pPr marL="1600200" indent="-228600" defTabSz="658813">
              <a:lnSpc>
                <a:spcPct val="90000"/>
              </a:lnSpc>
              <a:spcBef>
                <a:spcPts val="288"/>
              </a:spcBef>
              <a:spcAft>
                <a:spcPts val="150"/>
              </a:spcAft>
              <a:buClr>
                <a:srgbClr val="9E3611"/>
              </a:buClr>
              <a:buSzPct val="85000"/>
              <a:buFont typeface="Wingdings" panose="05000000000000000000" pitchFamily="2" charset="2"/>
              <a:buChar char="§"/>
              <a:defRPr sz="1200">
                <a:solidFill>
                  <a:schemeClr val="tx1"/>
                </a:solidFill>
                <a:latin typeface="Arial" panose="020B0604020202020204" pitchFamily="34" charset="0"/>
              </a:defRPr>
            </a:lvl4pPr>
            <a:lvl5pPr marL="2057400" indent="-228600" defTabSz="658813">
              <a:lnSpc>
                <a:spcPct val="90000"/>
              </a:lnSpc>
              <a:spcBef>
                <a:spcPts val="288"/>
              </a:spcBef>
              <a:spcAft>
                <a:spcPts val="150"/>
              </a:spcAft>
              <a:buClr>
                <a:srgbClr val="9E3611"/>
              </a:buClr>
              <a:buSzPct val="85000"/>
              <a:buFont typeface="Wingdings" panose="05000000000000000000" pitchFamily="2" charset="2"/>
              <a:buChar char="§"/>
              <a:defRPr sz="1200">
                <a:solidFill>
                  <a:schemeClr val="tx1"/>
                </a:solidFill>
                <a:latin typeface="Arial" panose="020B0604020202020204" pitchFamily="34" charset="0"/>
              </a:defRPr>
            </a:lvl5pPr>
            <a:lvl6pPr marL="2514600" indent="-228600" defTabSz="658813" eaLnBrk="0" fontAlgn="base" hangingPunct="0">
              <a:lnSpc>
                <a:spcPct val="90000"/>
              </a:lnSpc>
              <a:spcBef>
                <a:spcPts val="288"/>
              </a:spcBef>
              <a:spcAft>
                <a:spcPts val="150"/>
              </a:spcAft>
              <a:buClr>
                <a:srgbClr val="9E3611"/>
              </a:buClr>
              <a:buSzPct val="85000"/>
              <a:buFont typeface="Wingdings" panose="05000000000000000000" pitchFamily="2" charset="2"/>
              <a:buChar char="§"/>
              <a:defRPr sz="1200">
                <a:solidFill>
                  <a:schemeClr val="tx1"/>
                </a:solidFill>
                <a:latin typeface="Arial" panose="020B0604020202020204" pitchFamily="34" charset="0"/>
              </a:defRPr>
            </a:lvl6pPr>
            <a:lvl7pPr marL="2971800" indent="-228600" defTabSz="658813" eaLnBrk="0" fontAlgn="base" hangingPunct="0">
              <a:lnSpc>
                <a:spcPct val="90000"/>
              </a:lnSpc>
              <a:spcBef>
                <a:spcPts val="288"/>
              </a:spcBef>
              <a:spcAft>
                <a:spcPts val="150"/>
              </a:spcAft>
              <a:buClr>
                <a:srgbClr val="9E3611"/>
              </a:buClr>
              <a:buSzPct val="85000"/>
              <a:buFont typeface="Wingdings" panose="05000000000000000000" pitchFamily="2" charset="2"/>
              <a:buChar char="§"/>
              <a:defRPr sz="1200">
                <a:solidFill>
                  <a:schemeClr val="tx1"/>
                </a:solidFill>
                <a:latin typeface="Arial" panose="020B0604020202020204" pitchFamily="34" charset="0"/>
              </a:defRPr>
            </a:lvl7pPr>
            <a:lvl8pPr marL="3429000" indent="-228600" defTabSz="658813" eaLnBrk="0" fontAlgn="base" hangingPunct="0">
              <a:lnSpc>
                <a:spcPct val="90000"/>
              </a:lnSpc>
              <a:spcBef>
                <a:spcPts val="288"/>
              </a:spcBef>
              <a:spcAft>
                <a:spcPts val="150"/>
              </a:spcAft>
              <a:buClr>
                <a:srgbClr val="9E3611"/>
              </a:buClr>
              <a:buSzPct val="85000"/>
              <a:buFont typeface="Wingdings" panose="05000000000000000000" pitchFamily="2" charset="2"/>
              <a:buChar char="§"/>
              <a:defRPr sz="1200">
                <a:solidFill>
                  <a:schemeClr val="tx1"/>
                </a:solidFill>
                <a:latin typeface="Arial" panose="020B0604020202020204" pitchFamily="34" charset="0"/>
              </a:defRPr>
            </a:lvl8pPr>
            <a:lvl9pPr marL="3886200" indent="-228600" defTabSz="658813" eaLnBrk="0" fontAlgn="base" hangingPunct="0">
              <a:lnSpc>
                <a:spcPct val="90000"/>
              </a:lnSpc>
              <a:spcBef>
                <a:spcPts val="288"/>
              </a:spcBef>
              <a:spcAft>
                <a:spcPts val="150"/>
              </a:spcAft>
              <a:buClr>
                <a:srgbClr val="9E3611"/>
              </a:buClr>
              <a:buSzPct val="85000"/>
              <a:buFont typeface="Wingdings" panose="05000000000000000000" pitchFamily="2" charset="2"/>
              <a:buChar char="§"/>
              <a:defRPr sz="1200">
                <a:solidFill>
                  <a:schemeClr val="tx1"/>
                </a:solidFill>
                <a:latin typeface="Arial" panose="020B0604020202020204" pitchFamily="34" charset="0"/>
              </a:defRPr>
            </a:lvl9pPr>
          </a:lstStyle>
          <a:p>
            <a:pPr algn="ctr">
              <a:lnSpc>
                <a:spcPct val="100000"/>
              </a:lnSpc>
              <a:spcBef>
                <a:spcPct val="0"/>
              </a:spcBef>
              <a:buClrTx/>
              <a:buSzTx/>
              <a:buFontTx/>
              <a:buNone/>
            </a:pPr>
            <a:r>
              <a:rPr lang="sr-Latn-RS" altLang="en-US" sz="1200" b="1" dirty="0"/>
              <a:t>Programski zadatak Posebnog programa u oblasti javnog zdravlja</a:t>
            </a:r>
            <a:r>
              <a:rPr lang="sr-Cyrl-RS" altLang="en-US" sz="1200" b="1" dirty="0"/>
              <a:t> </a:t>
            </a:r>
            <a:r>
              <a:rPr lang="sr-Latn-RS" altLang="en-US" sz="1200" b="1" dirty="0"/>
              <a:t>za APV u 2023. godini</a:t>
            </a:r>
            <a:r>
              <a:rPr lang="sr-Cyrl-RS" altLang="en-US" sz="1200" b="1" dirty="0"/>
              <a:t>:</a:t>
            </a:r>
          </a:p>
          <a:p>
            <a:pPr algn="ctr">
              <a:lnSpc>
                <a:spcPct val="100000"/>
              </a:lnSpc>
              <a:spcBef>
                <a:spcPct val="0"/>
              </a:spcBef>
              <a:buClrTx/>
              <a:buSzTx/>
              <a:buFontTx/>
              <a:buNone/>
            </a:pPr>
            <a:r>
              <a:rPr lang="sr-Latn-RS" altLang="en-US" sz="1200" b="1" dirty="0"/>
              <a:t>Unapređenje zdravstvene pismenosti populacije</a:t>
            </a:r>
            <a:r>
              <a:rPr lang="en-US" altLang="en-US" sz="1200" b="1" dirty="0"/>
              <a:t> – „</a:t>
            </a:r>
            <a:r>
              <a:rPr lang="sr-Latn-RS" altLang="en-US" sz="1200" b="1" dirty="0"/>
              <a:t>Znanjem do zdravih izbora</a:t>
            </a:r>
            <a:r>
              <a:rPr lang="en-US" altLang="en-US" sz="1200" b="1" dirty="0"/>
              <a:t>“ </a:t>
            </a:r>
          </a:p>
        </p:txBody>
      </p:sp>
      <p:sp>
        <p:nvSpPr>
          <p:cNvPr id="6" name="WordArt 9">
            <a:extLst>
              <a:ext uri="{FF2B5EF4-FFF2-40B4-BE49-F238E27FC236}">
                <a16:creationId xmlns:a16="http://schemas.microsoft.com/office/drawing/2014/main" id="{F53EE485-BF02-4FEB-85F0-F666C82ADA27}"/>
              </a:ext>
            </a:extLst>
          </p:cNvPr>
          <p:cNvSpPr>
            <a:spLocks noChangeArrowheads="1" noChangeShapeType="1" noTextEdit="1"/>
          </p:cNvSpPr>
          <p:nvPr/>
        </p:nvSpPr>
        <p:spPr bwMode="auto">
          <a:xfrm>
            <a:off x="4479720" y="5569527"/>
            <a:ext cx="3242721" cy="567311"/>
          </a:xfrm>
          <a:prstGeom prst="rect">
            <a:avLst/>
          </a:prstGeom>
        </p:spPr>
        <p:txBody>
          <a:bodyPr wrap="none" fromWordArt="1">
            <a:prstTxWarp prst="textPlain">
              <a:avLst>
                <a:gd name="adj" fmla="val 50000"/>
              </a:avLst>
            </a:prstTxWarp>
          </a:bodyPr>
          <a:lstStyle/>
          <a:p>
            <a:pPr algn="ctr"/>
            <a:r>
              <a:rPr lang="en-US" sz="1200" kern="10" dirty="0">
                <a:ln w="12700">
                  <a:solidFill>
                    <a:srgbClr val="EAEAEA"/>
                  </a:solidFill>
                  <a:round/>
                  <a:headEnd/>
                  <a:tailEnd/>
                </a:ln>
                <a:solidFill>
                  <a:srgbClr val="0070C0"/>
                </a:solidFill>
                <a:effectLst>
                  <a:outerShdw dist="35921" dir="2700000" sy="50000" kx="2115830" algn="bl" rotWithShape="0">
                    <a:srgbClr val="C0C0C0">
                      <a:alpha val="79999"/>
                    </a:srgbClr>
                  </a:outerShdw>
                </a:effectLst>
                <a:latin typeface="Arial Black" panose="020B0A04020102020204" pitchFamily="34" charset="0"/>
              </a:rPr>
              <a:t>Znanjem do zdravih </a:t>
            </a:r>
            <a:r>
              <a:rPr lang="en-US" sz="1200" kern="10" dirty="0" err="1">
                <a:ln w="12700">
                  <a:solidFill>
                    <a:srgbClr val="EAEAEA"/>
                  </a:solidFill>
                  <a:round/>
                  <a:headEnd/>
                  <a:tailEnd/>
                </a:ln>
                <a:solidFill>
                  <a:srgbClr val="0070C0"/>
                </a:solidFill>
                <a:effectLst>
                  <a:outerShdw dist="35921" dir="2700000" sy="50000" kx="2115830" algn="bl" rotWithShape="0">
                    <a:srgbClr val="C0C0C0">
                      <a:alpha val="79999"/>
                    </a:srgbClr>
                  </a:outerShdw>
                </a:effectLst>
                <a:latin typeface="Arial Black" panose="020B0A04020102020204" pitchFamily="34" charset="0"/>
              </a:rPr>
              <a:t>izbora</a:t>
            </a:r>
            <a:endParaRPr lang="en-US" sz="1200" kern="10" dirty="0">
              <a:ln w="12700">
                <a:solidFill>
                  <a:srgbClr val="EAEAEA"/>
                </a:solidFill>
                <a:round/>
                <a:headEnd/>
                <a:tailEnd/>
              </a:ln>
              <a:solidFill>
                <a:srgbClr val="0070C0"/>
              </a:solidFill>
              <a:effectLst>
                <a:outerShdw dist="35921" dir="2700000" sy="50000" kx="2115830" algn="bl" rotWithShape="0">
                  <a:srgbClr val="C0C0C0">
                    <a:alpha val="79999"/>
                  </a:srgbClr>
                </a:outerShdw>
              </a:effectLst>
              <a:latin typeface="Arial Black" panose="020B0A04020102020204" pitchFamily="34" charset="0"/>
            </a:endParaRPr>
          </a:p>
        </p:txBody>
      </p:sp>
      <p:sp>
        <p:nvSpPr>
          <p:cNvPr id="3" name="Okvir za tekst 2"/>
          <p:cNvSpPr txBox="1"/>
          <p:nvPr/>
        </p:nvSpPr>
        <p:spPr>
          <a:xfrm>
            <a:off x="3207873" y="4532360"/>
            <a:ext cx="5611930" cy="400110"/>
          </a:xfrm>
          <a:prstGeom prst="rect">
            <a:avLst/>
          </a:prstGeom>
          <a:noFill/>
        </p:spPr>
        <p:txBody>
          <a:bodyPr wrap="square" rtlCol="0">
            <a:spAutoFit/>
          </a:bodyPr>
          <a:lstStyle/>
          <a:p>
            <a:pPr algn="ctr"/>
            <a:r>
              <a:rPr lang="sr-Latn-RS" sz="2000" dirty="0" err="1">
                <a:latin typeface="Arial" panose="020B0604020202020204" pitchFamily="34" charset="0"/>
                <a:cs typeface="Arial" panose="020B0604020202020204" pitchFamily="34" charset="0"/>
              </a:rPr>
              <a:t>Prof.dr</a:t>
            </a:r>
            <a:r>
              <a:rPr lang="sr-Latn-RS" sz="2000" dirty="0">
                <a:latin typeface="Arial" panose="020B0604020202020204" pitchFamily="34" charset="0"/>
                <a:cs typeface="Arial" panose="020B0604020202020204" pitchFamily="34" charset="0"/>
              </a:rPr>
              <a:t> Dušan Čanković</a:t>
            </a:r>
            <a:endParaRPr lang="sr-Cyrl-RS" sz="2000" dirty="0">
              <a:latin typeface="Arial" panose="020B0604020202020204" pitchFamily="34" charset="0"/>
              <a:cs typeface="Arial" panose="020B0604020202020204" pitchFamily="34" charset="0"/>
            </a:endParaRPr>
          </a:p>
        </p:txBody>
      </p:sp>
      <p:pic>
        <p:nvPicPr>
          <p:cNvPr id="4" name="Slika 3"/>
          <p:cNvPicPr>
            <a:picLocks noChangeAspect="1"/>
          </p:cNvPicPr>
          <p:nvPr/>
        </p:nvPicPr>
        <p:blipFill>
          <a:blip r:embed="rId2"/>
          <a:stretch>
            <a:fillRect/>
          </a:stretch>
        </p:blipFill>
        <p:spPr>
          <a:xfrm>
            <a:off x="0" y="0"/>
            <a:ext cx="2048434" cy="1591194"/>
          </a:xfrm>
          <a:prstGeom prst="rect">
            <a:avLst/>
          </a:prstGeom>
        </p:spPr>
      </p:pic>
      <p:pic>
        <p:nvPicPr>
          <p:cNvPr id="7" name="Slika 6"/>
          <p:cNvPicPr>
            <a:picLocks noChangeAspect="1"/>
          </p:cNvPicPr>
          <p:nvPr/>
        </p:nvPicPr>
        <p:blipFill>
          <a:blip r:embed="rId3"/>
          <a:stretch>
            <a:fillRect/>
          </a:stretch>
        </p:blipFill>
        <p:spPr>
          <a:xfrm>
            <a:off x="9181556" y="156794"/>
            <a:ext cx="2950720" cy="908383"/>
          </a:xfrm>
          <a:prstGeom prst="rect">
            <a:avLst/>
          </a:prstGeom>
        </p:spPr>
      </p:pic>
    </p:spTree>
    <p:extLst>
      <p:ext uri="{BB962C8B-B14F-4D97-AF65-F5344CB8AC3E}">
        <p14:creationId xmlns:p14="http://schemas.microsoft.com/office/powerpoint/2010/main" val="3127618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65621"/>
            <a:ext cx="10515600" cy="906722"/>
          </a:xfrm>
        </p:spPr>
        <p:txBody>
          <a:bodyPr>
            <a:normAutofit/>
          </a:bodyPr>
          <a:lstStyle/>
          <a:p>
            <a:pPr algn="ctr"/>
            <a:r>
              <a:rPr lang="sr-Latn-RS" sz="4000" b="1" dirty="0">
                <a:solidFill>
                  <a:srgbClr val="FF0000"/>
                </a:solidFill>
                <a:latin typeface="Arial" panose="020B0604020202020204" pitchFamily="34" charset="0"/>
                <a:cs typeface="Arial" panose="020B0604020202020204" pitchFamily="34" charset="0"/>
              </a:rPr>
              <a:t>Neki od ZNAKOVA </a:t>
            </a:r>
            <a:r>
              <a:rPr lang="sr-Latn-RS" sz="4000" b="1" dirty="0" err="1">
                <a:solidFill>
                  <a:srgbClr val="FF0000"/>
                </a:solidFill>
                <a:latin typeface="Arial" panose="020B0604020202020204" pitchFamily="34" charset="0"/>
                <a:cs typeface="Arial" panose="020B0604020202020204" pitchFamily="34" charset="0"/>
              </a:rPr>
              <a:t>zlopotrebe</a:t>
            </a:r>
            <a:r>
              <a:rPr lang="sr-Latn-RS" sz="4000" b="1" dirty="0">
                <a:solidFill>
                  <a:srgbClr val="FF0000"/>
                </a:solidFill>
                <a:latin typeface="Arial" panose="020B0604020202020204" pitchFamily="34" charset="0"/>
                <a:cs typeface="Arial" panose="020B0604020202020204" pitchFamily="34" charset="0"/>
              </a:rPr>
              <a:t> droge</a:t>
            </a:r>
          </a:p>
        </p:txBody>
      </p:sp>
      <p:sp>
        <p:nvSpPr>
          <p:cNvPr id="3" name="Čuvar mesta za sadržaj 2"/>
          <p:cNvSpPr>
            <a:spLocks noGrp="1"/>
          </p:cNvSpPr>
          <p:nvPr>
            <p:ph idx="1"/>
          </p:nvPr>
        </p:nvSpPr>
        <p:spPr>
          <a:xfrm>
            <a:off x="210588" y="1330036"/>
            <a:ext cx="8908473" cy="5112327"/>
          </a:xfrm>
        </p:spPr>
        <p:txBody>
          <a:bodyPr>
            <a:normAutofit/>
          </a:bodyPr>
          <a:lstStyle/>
          <a:p>
            <a:pPr lvl="0"/>
            <a:r>
              <a:rPr lang="en-US" sz="2400" dirty="0" err="1">
                <a:solidFill>
                  <a:srgbClr val="FF0000"/>
                </a:solidFill>
                <a:latin typeface="Arial" panose="020B0604020202020204" pitchFamily="34" charset="0"/>
                <a:cs typeface="Arial" panose="020B0604020202020204" pitchFamily="34" charset="0"/>
              </a:rPr>
              <a:t>Izražena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sklonost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laganju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varanju</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krađi</a:t>
            </a:r>
            <a:r>
              <a:rPr lang="en-US" sz="2400" dirty="0">
                <a:latin typeface="Arial" panose="020B0604020202020204" pitchFamily="34" charset="0"/>
                <a:cs typeface="Arial" panose="020B0604020202020204" pitchFamily="34" charset="0"/>
              </a:rPr>
              <a:t>, </a:t>
            </a:r>
            <a:endParaRPr lang="sr-Latn-RS" sz="2400" dirty="0">
              <a:latin typeface="Arial" panose="020B0604020202020204" pitchFamily="34" charset="0"/>
              <a:cs typeface="Arial" panose="020B0604020202020204" pitchFamily="34" charset="0"/>
            </a:endParaRPr>
          </a:p>
          <a:p>
            <a:pPr marL="0" lvl="0" indent="0">
              <a:buNone/>
            </a:pPr>
            <a:r>
              <a:rPr lang="en-US" sz="2400" dirty="0" err="1">
                <a:latin typeface="Arial" panose="020B0604020202020204" pitchFamily="34" charset="0"/>
                <a:cs typeface="Arial" panose="020B0604020202020204" pitchFamily="34" charset="0"/>
              </a:rPr>
              <a:t>problemi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policijom</a:t>
            </a:r>
            <a:r>
              <a:rPr lang="en-US" sz="2400" dirty="0">
                <a:latin typeface="Arial" panose="020B0604020202020204" pitchFamily="34" charset="0"/>
                <a:cs typeface="Arial" panose="020B0604020202020204" pitchFamily="34" charset="0"/>
              </a:rPr>
              <a:t>.</a:t>
            </a:r>
          </a:p>
          <a:p>
            <a:pPr lvl="0"/>
            <a:endParaRPr lang="en-US" sz="2400" dirty="0">
              <a:latin typeface="Arial" panose="020B0604020202020204" pitchFamily="34" charset="0"/>
              <a:cs typeface="Arial" panose="020B0604020202020204" pitchFamily="34" charset="0"/>
            </a:endParaRPr>
          </a:p>
          <a:p>
            <a:pPr lvl="0"/>
            <a:r>
              <a:rPr lang="en-US" sz="2400" dirty="0" err="1">
                <a:solidFill>
                  <a:srgbClr val="FF0000"/>
                </a:solidFill>
                <a:latin typeface="Arial" panose="020B0604020202020204" pitchFamily="34" charset="0"/>
                <a:cs typeface="Arial" panose="020B0604020202020204" pitchFamily="34" charset="0"/>
              </a:rPr>
              <a:t>Opadanje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školskog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uspeha</a:t>
            </a:r>
            <a:r>
              <a:rPr lang="en-US"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sve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slabije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ocene</a:t>
            </a:r>
            <a:r>
              <a:rPr lang="en-US" sz="2400" dirty="0">
                <a:latin typeface="Arial" panose="020B0604020202020204" pitchFamily="34" charset="0"/>
                <a:cs typeface="Arial" panose="020B0604020202020204" pitchFamily="34" charset="0"/>
              </a:rPr>
              <a:t>), </a:t>
            </a:r>
          </a:p>
          <a:p>
            <a:pPr marL="0" lvl="0" indent="0">
              <a:buNone/>
            </a:pPr>
            <a:r>
              <a:rPr lang="en-US" sz="2400" dirty="0" err="1">
                <a:solidFill>
                  <a:srgbClr val="FF0000"/>
                </a:solidFill>
                <a:latin typeface="Arial" panose="020B0604020202020204" pitchFamily="34" charset="0"/>
                <a:cs typeface="Arial" panose="020B0604020202020204" pitchFamily="34" charset="0"/>
              </a:rPr>
              <a:t>učestali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neopravdani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izostanci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lenjost</a:t>
            </a:r>
            <a:r>
              <a:rPr lang="en-US" sz="2400" dirty="0">
                <a:latin typeface="Arial" panose="020B0604020202020204" pitchFamily="34" charset="0"/>
                <a:cs typeface="Arial" panose="020B0604020202020204" pitchFamily="34" charset="0"/>
              </a:rPr>
              <a:t>…</a:t>
            </a:r>
          </a:p>
          <a:p>
            <a:pPr lvl="0"/>
            <a:endParaRPr lang="en-US" sz="2400" dirty="0">
              <a:latin typeface="Arial" panose="020B0604020202020204" pitchFamily="34" charset="0"/>
              <a:cs typeface="Arial" panose="020B0604020202020204" pitchFamily="34" charset="0"/>
            </a:endParaRPr>
          </a:p>
          <a:p>
            <a:pPr lvl="0"/>
            <a:r>
              <a:rPr lang="en-US" sz="2400" dirty="0" err="1">
                <a:latin typeface="Arial" panose="020B0604020202020204" pitchFamily="34" charset="0"/>
                <a:cs typeface="Arial" panose="020B0604020202020204" pitchFamily="34" charset="0"/>
              </a:rPr>
              <a:t>Napuštanje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starih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prijatelja</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izbegavanje</a:t>
            </a:r>
            <a:r>
              <a:rPr lang="en-US" sz="2400" dirty="0">
                <a:solidFill>
                  <a:srgbClr val="FF0000"/>
                </a:solidFill>
                <a:latin typeface="Arial" panose="020B0604020202020204" pitchFamily="34" charset="0"/>
                <a:cs typeface="Arial" panose="020B0604020202020204" pitchFamily="34" charset="0"/>
              </a:rPr>
              <a:t> </a:t>
            </a:r>
          </a:p>
          <a:p>
            <a:pPr marL="0" lvl="0" indent="0">
              <a:buNone/>
            </a:pPr>
            <a:r>
              <a:rPr lang="en-US" sz="2400" dirty="0" err="1">
                <a:solidFill>
                  <a:srgbClr val="FF0000"/>
                </a:solidFill>
                <a:latin typeface="Arial" panose="020B0604020202020204" pitchFamily="34" charset="0"/>
                <a:cs typeface="Arial" panose="020B0604020202020204" pitchFamily="34" charset="0"/>
              </a:rPr>
              <a:t>priče</a:t>
            </a:r>
            <a:r>
              <a:rPr lang="en-US" sz="2400" dirty="0">
                <a:solidFill>
                  <a:srgbClr val="FF0000"/>
                </a:solidFill>
                <a:latin typeface="Arial" panose="020B0604020202020204" pitchFamily="34" charset="0"/>
                <a:cs typeface="Arial" panose="020B0604020202020204" pitchFamily="34" charset="0"/>
              </a:rPr>
              <a:t> o </a:t>
            </a:r>
            <a:r>
              <a:rPr lang="en-US" sz="2400" dirty="0" err="1">
                <a:solidFill>
                  <a:srgbClr val="FF0000"/>
                </a:solidFill>
                <a:latin typeface="Arial" panose="020B0604020202020204" pitchFamily="34" charset="0"/>
                <a:cs typeface="Arial" panose="020B0604020202020204" pitchFamily="34" charset="0"/>
              </a:rPr>
              <a:t>novim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prijateljima</a:t>
            </a:r>
            <a:r>
              <a:rPr lang="en-US" sz="2400" dirty="0">
                <a:solidFill>
                  <a:srgbClr val="FF0000"/>
                </a:solidFill>
                <a:latin typeface="Arial" panose="020B0604020202020204" pitchFamily="34" charset="0"/>
                <a:cs typeface="Arial" panose="020B0604020202020204" pitchFamily="34" charset="0"/>
              </a:rPr>
              <a:t>.</a:t>
            </a:r>
          </a:p>
          <a:p>
            <a:pPr lvl="0"/>
            <a:endParaRPr lang="en-US" sz="2400" dirty="0">
              <a:latin typeface="Arial" panose="020B0604020202020204" pitchFamily="34" charset="0"/>
              <a:cs typeface="Arial" panose="020B0604020202020204" pitchFamily="34" charset="0"/>
            </a:endParaRPr>
          </a:p>
          <a:p>
            <a:pPr lvl="0"/>
            <a:r>
              <a:rPr lang="en-US" sz="2400" dirty="0" err="1">
                <a:latin typeface="Arial" panose="020B0604020202020204" pitchFamily="34" charset="0"/>
                <a:cs typeface="Arial" panose="020B0604020202020204" pitchFamily="34" charset="0"/>
              </a:rPr>
              <a:t>Učestala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bezrazložna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ljutnja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nasilničko</a:t>
            </a:r>
            <a:r>
              <a:rPr lang="en-US" sz="2400" dirty="0">
                <a:latin typeface="Arial" panose="020B0604020202020204" pitchFamily="34" charset="0"/>
                <a:cs typeface="Arial" panose="020B0604020202020204" pitchFamily="34" charset="0"/>
              </a:rPr>
              <a:t> </a:t>
            </a:r>
          </a:p>
          <a:p>
            <a:pPr marL="0" lvl="0" indent="0">
              <a:buNone/>
            </a:pPr>
            <a:r>
              <a:rPr lang="en-US" sz="2400" dirty="0" err="1">
                <a:latin typeface="Arial" panose="020B0604020202020204" pitchFamily="34" charset="0"/>
                <a:cs typeface="Arial" panose="020B0604020202020204" pitchFamily="34" charset="0"/>
              </a:rPr>
              <a:t>ponašanje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razdražljivost</a:t>
            </a:r>
            <a:r>
              <a:rPr lang="en-US" sz="2400" dirty="0">
                <a:latin typeface="Arial" panose="020B0604020202020204" pitchFamily="34" charset="0"/>
                <a:cs typeface="Arial" panose="020B0604020202020204" pitchFamily="34" charset="0"/>
              </a:rPr>
              <a:t> u </a:t>
            </a:r>
            <a:r>
              <a:rPr lang="en-US" sz="2400" dirty="0" err="1">
                <a:latin typeface="Arial" panose="020B0604020202020204" pitchFamily="34" charset="0"/>
                <a:cs typeface="Arial" panose="020B0604020202020204" pitchFamily="34" charset="0"/>
              </a:rPr>
              <a:t>tajnovitost</a:t>
            </a:r>
            <a:endParaRPr lang="en-US" sz="2400" dirty="0">
              <a:latin typeface="Arial" panose="020B0604020202020204" pitchFamily="34" charset="0"/>
              <a:cs typeface="Arial" panose="020B0604020202020204" pitchFamily="34" charset="0"/>
            </a:endParaRPr>
          </a:p>
          <a:p>
            <a:pPr lvl="0"/>
            <a:endParaRPr lang="sr-Cyrl-RS" dirty="0"/>
          </a:p>
          <a:p>
            <a:pPr lvl="0"/>
            <a:endParaRPr lang="sr-Latn-RS" dirty="0"/>
          </a:p>
          <a:p>
            <a:endParaRPr lang="sr-Latn-RS" dirty="0"/>
          </a:p>
        </p:txBody>
      </p:sp>
      <p:pic>
        <p:nvPicPr>
          <p:cNvPr id="5" name="Picture 4">
            <a:extLst>
              <a:ext uri="{FF2B5EF4-FFF2-40B4-BE49-F238E27FC236}">
                <a16:creationId xmlns:a16="http://schemas.microsoft.com/office/drawing/2014/main" id="{7D145308-2C65-464F-821B-B59C7CF194F0}"/>
              </a:ext>
            </a:extLst>
          </p:cNvPr>
          <p:cNvPicPr>
            <a:picLocks noChangeAspect="1"/>
          </p:cNvPicPr>
          <p:nvPr/>
        </p:nvPicPr>
        <p:blipFill>
          <a:blip r:embed="rId2"/>
          <a:stretch>
            <a:fillRect/>
          </a:stretch>
        </p:blipFill>
        <p:spPr>
          <a:xfrm>
            <a:off x="7843674" y="3853277"/>
            <a:ext cx="3741523" cy="2484605"/>
          </a:xfrm>
          <a:prstGeom prst="rect">
            <a:avLst/>
          </a:prstGeom>
        </p:spPr>
      </p:pic>
    </p:spTree>
    <p:extLst>
      <p:ext uri="{BB962C8B-B14F-4D97-AF65-F5344CB8AC3E}">
        <p14:creationId xmlns:p14="http://schemas.microsoft.com/office/powerpoint/2010/main" val="120696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0223" y="250450"/>
            <a:ext cx="10691553" cy="848533"/>
          </a:xfrm>
        </p:spPr>
        <p:txBody>
          <a:bodyPr>
            <a:normAutofit/>
          </a:bodyPr>
          <a:lstStyle/>
          <a:p>
            <a:r>
              <a:rPr lang="sr-Latn-RS" sz="4000" b="1" dirty="0">
                <a:solidFill>
                  <a:srgbClr val="FF0000"/>
                </a:solidFill>
                <a:latin typeface="Arial" panose="020B0604020202020204" pitchFamily="34" charset="0"/>
                <a:cs typeface="Arial" panose="020B0604020202020204" pitchFamily="34" charset="0"/>
              </a:rPr>
              <a:t>Neki od SIMPTOMA </a:t>
            </a:r>
            <a:r>
              <a:rPr lang="sr-Latn-RS" sz="4000" b="1" dirty="0" err="1">
                <a:solidFill>
                  <a:srgbClr val="FF0000"/>
                </a:solidFill>
                <a:latin typeface="Arial" panose="020B0604020202020204" pitchFamily="34" charset="0"/>
                <a:cs typeface="Arial" panose="020B0604020202020204" pitchFamily="34" charset="0"/>
              </a:rPr>
              <a:t>zloupotebe</a:t>
            </a:r>
            <a:r>
              <a:rPr lang="sr-Latn-RS" sz="4000" b="1" dirty="0">
                <a:solidFill>
                  <a:srgbClr val="FF0000"/>
                </a:solidFill>
                <a:latin typeface="Arial" panose="020B0604020202020204" pitchFamily="34" charset="0"/>
                <a:cs typeface="Arial" panose="020B0604020202020204" pitchFamily="34" charset="0"/>
              </a:rPr>
              <a:t> droga</a:t>
            </a:r>
            <a:endParaRPr lang="sr-Latn-RS" sz="4000" b="1" dirty="0">
              <a:solidFill>
                <a:srgbClr val="FF0000"/>
              </a:solidFill>
            </a:endParaRPr>
          </a:p>
        </p:txBody>
      </p:sp>
      <p:sp>
        <p:nvSpPr>
          <p:cNvPr id="3" name="Čuvar mesta za sadržaj 2"/>
          <p:cNvSpPr>
            <a:spLocks noGrp="1"/>
          </p:cNvSpPr>
          <p:nvPr>
            <p:ph idx="1"/>
          </p:nvPr>
        </p:nvSpPr>
        <p:spPr>
          <a:xfrm>
            <a:off x="390003" y="1311228"/>
            <a:ext cx="11411991" cy="5655829"/>
          </a:xfrm>
        </p:spPr>
        <p:txBody>
          <a:bodyPr>
            <a:noAutofit/>
          </a:bodyPr>
          <a:lstStyle/>
          <a:p>
            <a:r>
              <a:rPr lang="sr-Latn-RS" sz="2400" dirty="0">
                <a:latin typeface="Arial" panose="020B0604020202020204" pitchFamily="34" charset="0"/>
                <a:cs typeface="Arial" panose="020B0604020202020204" pitchFamily="34" charset="0"/>
              </a:rPr>
              <a:t>Učestala i </a:t>
            </a:r>
            <a:r>
              <a:rPr lang="sr-Latn-RS" sz="2400" dirty="0">
                <a:solidFill>
                  <a:srgbClr val="FF0000"/>
                </a:solidFill>
                <a:latin typeface="Arial" panose="020B0604020202020204" pitchFamily="34" charset="0"/>
                <a:cs typeface="Arial" panose="020B0604020202020204" pitchFamily="34" charset="0"/>
              </a:rPr>
              <a:t>bezrazložna ljutnja, nasilničko ponašanje</a:t>
            </a:r>
            <a:r>
              <a:rPr lang="sr-Latn-RS" sz="2400" dirty="0">
                <a:latin typeface="Arial" panose="020B0604020202020204" pitchFamily="34" charset="0"/>
                <a:cs typeface="Arial" panose="020B0604020202020204" pitchFamily="34" charset="0"/>
              </a:rPr>
              <a:t>, razdražljivost i tajnovitost.</a:t>
            </a:r>
          </a:p>
          <a:p>
            <a:endParaRPr lang="sr-Latn-RS" sz="2400" dirty="0">
              <a:latin typeface="Arial" panose="020B0604020202020204" pitchFamily="34" charset="0"/>
              <a:cs typeface="Arial" panose="020B0604020202020204" pitchFamily="34" charset="0"/>
            </a:endParaRPr>
          </a:p>
          <a:p>
            <a:r>
              <a:rPr lang="sr-Latn-RS" sz="2400" dirty="0">
                <a:solidFill>
                  <a:srgbClr val="FF0000"/>
                </a:solidFill>
                <a:latin typeface="Arial" panose="020B0604020202020204" pitchFamily="34" charset="0"/>
                <a:cs typeface="Arial" panose="020B0604020202020204" pitchFamily="34" charset="0"/>
              </a:rPr>
              <a:t>Izbegavanje razgovora o drogama</a:t>
            </a:r>
            <a:r>
              <a:rPr lang="sr-Latn-RS" sz="2400" dirty="0">
                <a:latin typeface="Arial" panose="020B0604020202020204" pitchFamily="34" charset="0"/>
                <a:cs typeface="Arial" panose="020B0604020202020204" pitchFamily="34" charset="0"/>
              </a:rPr>
              <a:t>.</a:t>
            </a:r>
          </a:p>
          <a:p>
            <a:endParaRPr lang="sr-Latn-RS" sz="2400" dirty="0">
              <a:latin typeface="Arial" panose="020B0604020202020204" pitchFamily="34" charset="0"/>
              <a:cs typeface="Arial" panose="020B0604020202020204" pitchFamily="34" charset="0"/>
            </a:endParaRPr>
          </a:p>
          <a:p>
            <a:r>
              <a:rPr lang="sr-Latn-RS" sz="2400" dirty="0">
                <a:latin typeface="Arial" panose="020B0604020202020204" pitchFamily="34" charset="0"/>
                <a:cs typeface="Arial" panose="020B0604020202020204" pitchFamily="34" charset="0"/>
              </a:rPr>
              <a:t>Smanjena motivacija, </a:t>
            </a:r>
            <a:r>
              <a:rPr lang="sr-Latn-RS" sz="2400" dirty="0">
                <a:solidFill>
                  <a:srgbClr val="FF0000"/>
                </a:solidFill>
                <a:latin typeface="Arial" panose="020B0604020202020204" pitchFamily="34" charset="0"/>
                <a:cs typeface="Arial" panose="020B0604020202020204" pitchFamily="34" charset="0"/>
              </a:rPr>
              <a:t>nedostatak energije i samodiscipline</a:t>
            </a:r>
            <a:r>
              <a:rPr lang="sr-Latn-RS" sz="2400" dirty="0">
                <a:latin typeface="Arial" panose="020B0604020202020204" pitchFamily="34" charset="0"/>
                <a:cs typeface="Arial" panose="020B0604020202020204" pitchFamily="34" charset="0"/>
              </a:rPr>
              <a:t>, nedostatak samopouzdanja.</a:t>
            </a:r>
          </a:p>
          <a:p>
            <a:endParaRPr lang="sr-Latn-RS" sz="2400" dirty="0">
              <a:solidFill>
                <a:srgbClr val="FF0000"/>
              </a:solidFill>
              <a:latin typeface="Arial" panose="020B0604020202020204" pitchFamily="34" charset="0"/>
              <a:cs typeface="Arial" panose="020B0604020202020204" pitchFamily="34" charset="0"/>
            </a:endParaRPr>
          </a:p>
          <a:p>
            <a:r>
              <a:rPr lang="sr-Latn-RS" sz="2400" dirty="0">
                <a:solidFill>
                  <a:srgbClr val="FF0000"/>
                </a:solidFill>
                <a:latin typeface="Arial" panose="020B0604020202020204" pitchFamily="34" charset="0"/>
                <a:cs typeface="Arial" panose="020B0604020202020204" pitchFamily="34" charset="0"/>
              </a:rPr>
              <a:t>Smanjen interes za prethodne aktivnosti i hobije.</a:t>
            </a:r>
          </a:p>
          <a:p>
            <a:pPr marL="0" indent="0">
              <a:buNone/>
            </a:pPr>
            <a:endParaRPr lang="sr-Latn-RS" sz="2400" b="1" dirty="0">
              <a:latin typeface="Arial" panose="020B0604020202020204" pitchFamily="34" charset="0"/>
              <a:cs typeface="Arial" panose="020B0604020202020204" pitchFamily="34" charset="0"/>
            </a:endParaRPr>
          </a:p>
          <a:p>
            <a:pPr marL="0" indent="0">
              <a:buNone/>
            </a:pPr>
            <a:r>
              <a:rPr lang="sr-Latn-RS" sz="2400" b="1" dirty="0">
                <a:solidFill>
                  <a:srgbClr val="FF0000"/>
                </a:solidFill>
                <a:latin typeface="Arial" panose="020B0604020202020204" pitchFamily="34" charset="0"/>
                <a:cs typeface="Arial" panose="020B0604020202020204" pitchFamily="34" charset="0"/>
              </a:rPr>
              <a:t>ZNACI TELESNOG PROPADANJA</a:t>
            </a:r>
            <a:r>
              <a:rPr lang="sr-Latn-RS" sz="2400" dirty="0">
                <a:latin typeface="Arial" panose="020B0604020202020204" pitchFamily="34" charset="0"/>
                <a:cs typeface="Arial" panose="020B0604020202020204" pitchFamily="34" charset="0"/>
              </a:rPr>
              <a:t>: slaba koncentracija, pamćenje, koordinacija pokreta, nepovezan i nejasan govor, nezdrav izgled, zapuštena lična higijena</a:t>
            </a:r>
          </a:p>
        </p:txBody>
      </p:sp>
    </p:spTree>
    <p:extLst>
      <p:ext uri="{BB962C8B-B14F-4D97-AF65-F5344CB8AC3E}">
        <p14:creationId xmlns:p14="http://schemas.microsoft.com/office/powerpoint/2010/main" val="3171905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82245"/>
            <a:ext cx="10515600" cy="1056351"/>
          </a:xfrm>
        </p:spPr>
        <p:txBody>
          <a:bodyPr>
            <a:normAutofit/>
          </a:bodyPr>
          <a:lstStyle/>
          <a:p>
            <a:pPr algn="ctr"/>
            <a:r>
              <a:rPr lang="sr-Latn-RS" sz="3200" b="1" u="sng" dirty="0">
                <a:solidFill>
                  <a:srgbClr val="FF0000"/>
                </a:solidFill>
                <a:latin typeface="Arial" panose="020B0604020202020204" pitchFamily="34" charset="0"/>
                <a:cs typeface="Arial" panose="020B0604020202020204" pitchFamily="34" charset="0"/>
              </a:rPr>
              <a:t>Treba znati da</a:t>
            </a:r>
            <a:r>
              <a:rPr lang="sr-Cyrl-RS" sz="3200" b="1" u="sng" dirty="0">
                <a:solidFill>
                  <a:srgbClr val="FF0000"/>
                </a:solidFill>
                <a:latin typeface="Arial" panose="020B0604020202020204" pitchFamily="34" charset="0"/>
                <a:cs typeface="Arial" panose="020B0604020202020204" pitchFamily="34" charset="0"/>
              </a:rPr>
              <a:t>:</a:t>
            </a:r>
            <a:endParaRPr lang="sr-Latn-RS" sz="3200" b="1" u="sng" dirty="0">
              <a:solidFill>
                <a:srgbClr val="FF0000"/>
              </a:solidFill>
              <a:latin typeface="Arial" panose="020B0604020202020204" pitchFamily="34" charset="0"/>
              <a:cs typeface="Arial" panose="020B0604020202020204" pitchFamily="34" charset="0"/>
            </a:endParaRPr>
          </a:p>
        </p:txBody>
      </p:sp>
      <p:sp>
        <p:nvSpPr>
          <p:cNvPr id="3" name="Čuvar mesta za sadržaj 2"/>
          <p:cNvSpPr>
            <a:spLocks noGrp="1"/>
          </p:cNvSpPr>
          <p:nvPr>
            <p:ph idx="1"/>
          </p:nvPr>
        </p:nvSpPr>
        <p:spPr>
          <a:xfrm>
            <a:off x="544945" y="1238596"/>
            <a:ext cx="11369964" cy="5476240"/>
          </a:xfrm>
        </p:spPr>
        <p:txBody>
          <a:bodyPr>
            <a:normAutofit/>
          </a:bodyPr>
          <a:lstStyle/>
          <a:p>
            <a:pPr lvl="0"/>
            <a:r>
              <a:rPr lang="sr-Latn-RS" sz="2400" dirty="0">
                <a:latin typeface="Arial" panose="020B0604020202020204" pitchFamily="34" charset="0"/>
                <a:cs typeface="Arial" panose="020B0604020202020204" pitchFamily="34" charset="0"/>
              </a:rPr>
              <a:t>NEMA “lakih” i “teških” droga!</a:t>
            </a:r>
          </a:p>
          <a:p>
            <a:pPr lvl="0"/>
            <a:r>
              <a:rPr lang="sr-Latn-RS" sz="2400" dirty="0">
                <a:solidFill>
                  <a:srgbClr val="FF0000"/>
                </a:solidFill>
                <a:latin typeface="Arial" panose="020B0604020202020204" pitchFamily="34" charset="0"/>
                <a:cs typeface="Arial" panose="020B0604020202020204" pitchFamily="34" charset="0"/>
              </a:rPr>
              <a:t>NE TREBA NI PROBATI</a:t>
            </a:r>
            <a:r>
              <a:rPr lang="sr-Latn-RS" sz="2400" dirty="0">
                <a:latin typeface="Arial" panose="020B0604020202020204" pitchFamily="34" charset="0"/>
                <a:cs typeface="Arial" panose="020B0604020202020204" pitchFamily="34" charset="0"/>
              </a:rPr>
              <a:t>,  jer nikada se ne zna kako će  organizam reagovati!</a:t>
            </a:r>
          </a:p>
          <a:p>
            <a:pPr lvl="0"/>
            <a:r>
              <a:rPr lang="sr-Latn-RS" sz="2400" dirty="0">
                <a:latin typeface="Arial" panose="020B0604020202020204" pitchFamily="34" charset="0"/>
                <a:cs typeface="Arial" panose="020B0604020202020204" pitchFamily="34" charset="0"/>
              </a:rPr>
              <a:t>PITATI RODITELJE, PEDAGOGA/PSIHOLOGA ILI IZABRANOG LEKARA sve što nas zanima!</a:t>
            </a:r>
          </a:p>
          <a:p>
            <a:pPr lvl="0"/>
            <a:r>
              <a:rPr lang="sr-Latn-RS" sz="2400" dirty="0">
                <a:latin typeface="Arial" panose="020B0604020202020204" pitchFamily="34" charset="0"/>
                <a:cs typeface="Arial" panose="020B0604020202020204" pitchFamily="34" charset="0"/>
              </a:rPr>
              <a:t>LEPE STVARI su svuda oko nas!</a:t>
            </a:r>
          </a:p>
          <a:p>
            <a:pPr lvl="0"/>
            <a:r>
              <a:rPr lang="sr-Latn-RS" sz="2400" dirty="0">
                <a:latin typeface="Arial" panose="020B0604020202020204" pitchFamily="34" charset="0"/>
                <a:cs typeface="Arial" panose="020B0604020202020204" pitchFamily="34" charset="0"/>
              </a:rPr>
              <a:t> Dobro raspoloženje u društvu NE ZAVISI od stimulacije, već od nas samih!</a:t>
            </a:r>
          </a:p>
          <a:p>
            <a:pPr lvl="0"/>
            <a:r>
              <a:rPr lang="sr-Latn-RS" sz="2400" dirty="0">
                <a:latin typeface="Arial" panose="020B0604020202020204" pitchFamily="34" charset="0"/>
                <a:cs typeface="Arial" panose="020B0604020202020204" pitchFamily="34" charset="0"/>
              </a:rPr>
              <a:t> Velik/a si ako umeš da </a:t>
            </a:r>
            <a:r>
              <a:rPr lang="sr-Latn-RS" sz="2400" dirty="0">
                <a:solidFill>
                  <a:srgbClr val="FF0000"/>
                </a:solidFill>
                <a:latin typeface="Arial" panose="020B0604020202020204" pitchFamily="34" charset="0"/>
                <a:cs typeface="Arial" panose="020B0604020202020204" pitchFamily="34" charset="0"/>
              </a:rPr>
              <a:t>kažeš NE</a:t>
            </a:r>
            <a:r>
              <a:rPr lang="sr-Latn-RS" sz="2400" dirty="0">
                <a:latin typeface="Arial" panose="020B0604020202020204" pitchFamily="34" charset="0"/>
                <a:cs typeface="Arial" panose="020B0604020202020204" pitchFamily="34" charset="0"/>
              </a:rPr>
              <a:t>, jer samo tako pokazuješ da zrelo odlučuješ!</a:t>
            </a:r>
          </a:p>
          <a:p>
            <a:pPr lvl="0"/>
            <a:r>
              <a:rPr lang="sr-Latn-RS" sz="2400" dirty="0">
                <a:latin typeface="Arial" panose="020B0604020202020204" pitchFamily="34" charset="0"/>
                <a:cs typeface="Arial" panose="020B0604020202020204" pitchFamily="34" charset="0"/>
              </a:rPr>
              <a:t>Posedovanje nelegalnih PAS podleže krivičnoj odgovornosti.</a:t>
            </a:r>
          </a:p>
        </p:txBody>
      </p:sp>
    </p:spTree>
    <p:extLst>
      <p:ext uri="{BB962C8B-B14F-4D97-AF65-F5344CB8AC3E}">
        <p14:creationId xmlns:p14="http://schemas.microsoft.com/office/powerpoint/2010/main" val="140809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34163" y="366499"/>
            <a:ext cx="10515600" cy="973224"/>
          </a:xfrm>
        </p:spPr>
        <p:txBody>
          <a:bodyPr>
            <a:noAutofit/>
          </a:bodyPr>
          <a:lstStyle/>
          <a:p>
            <a:pPr algn="ctr"/>
            <a:r>
              <a:rPr lang="sr-Latn-RS" sz="3200" b="1" dirty="0" err="1">
                <a:solidFill>
                  <a:srgbClr val="FF0000"/>
                </a:solidFill>
                <a:latin typeface="Arial" panose="020B0604020202020204" pitchFamily="34" charset="0"/>
                <a:cs typeface="Arial" panose="020B0604020202020204" pitchFamily="34" charset="0"/>
              </a:rPr>
              <a:t>Bihejvioralne</a:t>
            </a:r>
            <a:r>
              <a:rPr lang="sr-Latn-RS" sz="3200" b="1" dirty="0">
                <a:solidFill>
                  <a:srgbClr val="FF0000"/>
                </a:solidFill>
                <a:latin typeface="Arial" panose="020B0604020202020204" pitchFamily="34" charset="0"/>
                <a:cs typeface="Arial" panose="020B0604020202020204" pitchFamily="34" charset="0"/>
              </a:rPr>
              <a:t> bolesti zavisnosti </a:t>
            </a:r>
            <a:br>
              <a:rPr lang="sr-Cyrl-RS" sz="3200" b="1" dirty="0">
                <a:solidFill>
                  <a:srgbClr val="FF0000"/>
                </a:solidFill>
                <a:latin typeface="Arial" panose="020B0604020202020204" pitchFamily="34" charset="0"/>
                <a:cs typeface="Arial" panose="020B0604020202020204" pitchFamily="34" charset="0"/>
              </a:rPr>
            </a:br>
            <a:r>
              <a:rPr lang="sr-Cyrl-RS" sz="3200" b="1" dirty="0">
                <a:solidFill>
                  <a:srgbClr val="FF0000"/>
                </a:solidFill>
                <a:latin typeface="Arial" panose="020B0604020202020204" pitchFamily="34" charset="0"/>
                <a:cs typeface="Arial" panose="020B0604020202020204" pitchFamily="34" charset="0"/>
              </a:rPr>
              <a:t>(</a:t>
            </a:r>
            <a:r>
              <a:rPr lang="sr-Latn-RS" sz="3200" b="1" dirty="0" err="1">
                <a:solidFill>
                  <a:srgbClr val="FF0000"/>
                </a:solidFill>
                <a:latin typeface="Arial" panose="020B0604020202020204" pitchFamily="34" charset="0"/>
                <a:cs typeface="Arial" panose="020B0604020202020204" pitchFamily="34" charset="0"/>
              </a:rPr>
              <a:t>Nehemijske</a:t>
            </a:r>
            <a:r>
              <a:rPr lang="sr-Cyrl-RS" sz="3200" b="1" dirty="0">
                <a:solidFill>
                  <a:srgbClr val="FF0000"/>
                </a:solidFill>
                <a:latin typeface="Arial" panose="020B0604020202020204" pitchFamily="34" charset="0"/>
                <a:cs typeface="Arial" panose="020B0604020202020204" pitchFamily="34" charset="0"/>
              </a:rPr>
              <a:t>)</a:t>
            </a:r>
            <a:endParaRPr lang="sr-Latn-RS" sz="3200" b="1" dirty="0">
              <a:solidFill>
                <a:srgbClr val="FF0000"/>
              </a:solidFill>
              <a:latin typeface="Arial" panose="020B0604020202020204" pitchFamily="34" charset="0"/>
              <a:cs typeface="Arial" panose="020B0604020202020204" pitchFamily="34" charset="0"/>
            </a:endParaRPr>
          </a:p>
        </p:txBody>
      </p:sp>
      <p:sp>
        <p:nvSpPr>
          <p:cNvPr id="3" name="Čuvar mesta za sadržaj 2"/>
          <p:cNvSpPr>
            <a:spLocks noGrp="1"/>
          </p:cNvSpPr>
          <p:nvPr>
            <p:ph idx="1"/>
          </p:nvPr>
        </p:nvSpPr>
        <p:spPr>
          <a:xfrm>
            <a:off x="256306" y="1760711"/>
            <a:ext cx="11744500" cy="4807932"/>
          </a:xfrm>
        </p:spPr>
        <p:txBody>
          <a:bodyPr>
            <a:normAutofit fontScale="92500" lnSpcReduction="10000"/>
          </a:bodyPr>
          <a:lstStyle/>
          <a:p>
            <a:r>
              <a:rPr lang="en-US" sz="2600" dirty="0">
                <a:latin typeface="Arial" panose="020B0604020202020204" pitchFamily="34" charset="0"/>
                <a:cs typeface="Arial" panose="020B0604020202020204" pitchFamily="34" charset="0"/>
              </a:rPr>
              <a:t>ZAVISNOST OD MOBILNOG TELEFONA</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ZAVISNOST OD INTERNETA </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ZAVISNOST OD DRUŠTVENIH MREŽA (fb, </a:t>
            </a:r>
            <a:r>
              <a:rPr lang="en-US" sz="2600" dirty="0" err="1">
                <a:latin typeface="Arial" panose="020B0604020202020204" pitchFamily="34" charset="0"/>
                <a:cs typeface="Arial" panose="020B0604020202020204" pitchFamily="34" charset="0"/>
              </a:rPr>
              <a:t>instagram</a:t>
            </a:r>
            <a:r>
              <a:rPr lang="en-US" sz="2600" dirty="0">
                <a:latin typeface="Arial" panose="020B0604020202020204" pitchFamily="34" charset="0"/>
                <a:cs typeface="Arial" panose="020B0604020202020204" pitchFamily="34" charset="0"/>
              </a:rPr>
              <a:t>, tik-</a:t>
            </a:r>
            <a:r>
              <a:rPr lang="en-US" sz="2600" dirty="0" err="1">
                <a:latin typeface="Arial" panose="020B0604020202020204" pitchFamily="34" charset="0"/>
                <a:cs typeface="Arial" panose="020B0604020202020204" pitchFamily="34" charset="0"/>
              </a:rPr>
              <a:t>tok</a:t>
            </a:r>
            <a:r>
              <a:rPr lang="en-US" sz="2600" dirty="0">
                <a:latin typeface="Arial" panose="020B0604020202020204" pitchFamily="34" charset="0"/>
                <a:cs typeface="Arial" panose="020B0604020202020204" pitchFamily="34" charset="0"/>
              </a:rPr>
              <a:t>, snapchat)</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ZAVISNOST OD VIDEO IGRICA</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ZAVISNOST OD KOCKE (</a:t>
            </a:r>
            <a:r>
              <a:rPr lang="en-US" sz="2600" dirty="0" err="1">
                <a:latin typeface="Arial" panose="020B0604020202020204" pitchFamily="34" charset="0"/>
                <a:cs typeface="Arial" panose="020B0604020202020204" pitchFamily="34" charset="0"/>
              </a:rPr>
              <a:t>karte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rulet</a:t>
            </a:r>
            <a:r>
              <a:rPr lang="en-US" sz="2600" dirty="0">
                <a:latin typeface="Arial" panose="020B0604020202020204" pitchFamily="34" charset="0"/>
                <a:cs typeface="Arial" panose="020B0604020202020204" pitchFamily="34" charset="0"/>
              </a:rPr>
              <a:t>, slot </a:t>
            </a:r>
            <a:r>
              <a:rPr lang="en-US" sz="2600" dirty="0" err="1">
                <a:latin typeface="Arial" panose="020B0604020202020204" pitchFamily="34" charset="0"/>
                <a:cs typeface="Arial" panose="020B0604020202020204" pitchFamily="34" charset="0"/>
              </a:rPr>
              <a:t>mašine</a:t>
            </a:r>
            <a:r>
              <a:rPr lang="en-US" sz="2600" dirty="0">
                <a:latin typeface="Arial" panose="020B0604020202020204" pitchFamily="34" charset="0"/>
                <a:cs typeface="Arial" panose="020B0604020202020204" pitchFamily="34" charset="0"/>
              </a:rPr>
              <a:t>)</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ZAVISNOST OD IGARA NA SREĆU</a:t>
            </a:r>
          </a:p>
          <a:p>
            <a:endParaRPr lang="sr-Cyrl-RS" dirty="0"/>
          </a:p>
        </p:txBody>
      </p:sp>
      <p:pic>
        <p:nvPicPr>
          <p:cNvPr id="4" name="Picture 3">
            <a:extLst>
              <a:ext uri="{FF2B5EF4-FFF2-40B4-BE49-F238E27FC236}">
                <a16:creationId xmlns:a16="http://schemas.microsoft.com/office/drawing/2014/main" id="{F34A9E0C-B0A6-46DE-B0BF-0E37B0CEDB21}"/>
              </a:ext>
            </a:extLst>
          </p:cNvPr>
          <p:cNvPicPr>
            <a:picLocks noChangeAspect="1"/>
          </p:cNvPicPr>
          <p:nvPr/>
        </p:nvPicPr>
        <p:blipFill>
          <a:blip r:embed="rId2"/>
          <a:stretch>
            <a:fillRect/>
          </a:stretch>
        </p:blipFill>
        <p:spPr>
          <a:xfrm>
            <a:off x="8495469" y="4289666"/>
            <a:ext cx="3311808" cy="2201835"/>
          </a:xfrm>
          <a:prstGeom prst="rect">
            <a:avLst/>
          </a:prstGeom>
        </p:spPr>
      </p:pic>
      <p:pic>
        <p:nvPicPr>
          <p:cNvPr id="5" name="Picture 4">
            <a:extLst>
              <a:ext uri="{FF2B5EF4-FFF2-40B4-BE49-F238E27FC236}">
                <a16:creationId xmlns:a16="http://schemas.microsoft.com/office/drawing/2014/main" id="{3CDF4B4F-A80A-4593-855C-76B5DE70D09B}"/>
              </a:ext>
            </a:extLst>
          </p:cNvPr>
          <p:cNvPicPr>
            <a:picLocks noChangeAspect="1"/>
          </p:cNvPicPr>
          <p:nvPr/>
        </p:nvPicPr>
        <p:blipFill>
          <a:blip r:embed="rId3"/>
          <a:stretch>
            <a:fillRect/>
          </a:stretch>
        </p:blipFill>
        <p:spPr>
          <a:xfrm>
            <a:off x="8587747" y="1339723"/>
            <a:ext cx="2746041" cy="1829979"/>
          </a:xfrm>
          <a:prstGeom prst="rect">
            <a:avLst/>
          </a:prstGeom>
        </p:spPr>
      </p:pic>
    </p:spTree>
    <p:extLst>
      <p:ext uri="{BB962C8B-B14F-4D97-AF65-F5344CB8AC3E}">
        <p14:creationId xmlns:p14="http://schemas.microsoft.com/office/powerpoint/2010/main" val="1461739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2922" y="409589"/>
            <a:ext cx="10100822" cy="973222"/>
          </a:xfrm>
        </p:spPr>
        <p:txBody>
          <a:bodyPr>
            <a:noAutofit/>
          </a:bodyPr>
          <a:lstStyle/>
          <a:p>
            <a:pPr algn="ctr"/>
            <a:r>
              <a:rPr lang="sr-Latn-RS" sz="3200" b="1" dirty="0">
                <a:solidFill>
                  <a:srgbClr val="FF0000"/>
                </a:solidFill>
                <a:latin typeface="Arial" panose="020B0604020202020204" pitchFamily="34" charset="0"/>
                <a:cs typeface="Arial" panose="020B0604020202020204" pitchFamily="34" charset="0"/>
              </a:rPr>
              <a:t>Karakteristike </a:t>
            </a:r>
            <a:r>
              <a:rPr lang="sr-Latn-RS" sz="3200" b="1" dirty="0" err="1">
                <a:solidFill>
                  <a:srgbClr val="FF0000"/>
                </a:solidFill>
                <a:latin typeface="Arial" panose="020B0604020202020204" pitchFamily="34" charset="0"/>
                <a:cs typeface="Arial" panose="020B0604020202020204" pitchFamily="34" charset="0"/>
              </a:rPr>
              <a:t>bihejvioralnih</a:t>
            </a:r>
            <a:r>
              <a:rPr lang="sr-Latn-RS" sz="3200" b="1" dirty="0">
                <a:solidFill>
                  <a:srgbClr val="FF0000"/>
                </a:solidFill>
                <a:latin typeface="Arial" panose="020B0604020202020204" pitchFamily="34" charset="0"/>
                <a:cs typeface="Arial" panose="020B0604020202020204" pitchFamily="34" charset="0"/>
              </a:rPr>
              <a:t> bolesti zavisnosti</a:t>
            </a:r>
            <a:endParaRPr lang="sr-Latn-RS" sz="3200" dirty="0">
              <a:solidFill>
                <a:srgbClr val="FF0000"/>
              </a:solidFill>
              <a:latin typeface="Arial" panose="020B0604020202020204" pitchFamily="34" charset="0"/>
              <a:cs typeface="Arial" panose="020B0604020202020204" pitchFamily="34" charset="0"/>
            </a:endParaRPr>
          </a:p>
        </p:txBody>
      </p:sp>
      <p:sp>
        <p:nvSpPr>
          <p:cNvPr id="3" name="Čuvar mesta za sadržaj 2"/>
          <p:cNvSpPr>
            <a:spLocks noGrp="1"/>
          </p:cNvSpPr>
          <p:nvPr>
            <p:ph idx="1"/>
          </p:nvPr>
        </p:nvSpPr>
        <p:spPr>
          <a:xfrm>
            <a:off x="377505" y="1300294"/>
            <a:ext cx="11391717" cy="5232007"/>
          </a:xfrm>
        </p:spPr>
        <p:txBody>
          <a:bodyPr>
            <a:noAutofit/>
          </a:bodyPr>
          <a:lstStyle/>
          <a:p>
            <a:r>
              <a:rPr lang="sr-Latn-RS" sz="2400" dirty="0">
                <a:solidFill>
                  <a:srgbClr val="FF0000"/>
                </a:solidFill>
                <a:latin typeface="Arial" panose="020B0604020202020204" pitchFamily="34" charset="0"/>
                <a:cs typeface="Arial" panose="020B0604020202020204" pitchFamily="34" charset="0"/>
              </a:rPr>
              <a:t>Posledice ove vrste zavisnosti su najčešće socijalne, psihološke i </a:t>
            </a:r>
            <a:r>
              <a:rPr lang="sr-Latn-RS" sz="2400" dirty="0" err="1">
                <a:solidFill>
                  <a:srgbClr val="FF0000"/>
                </a:solidFill>
                <a:latin typeface="Arial" panose="020B0604020202020204" pitchFamily="34" charset="0"/>
                <a:cs typeface="Arial" panose="020B0604020202020204" pitchFamily="34" charset="0"/>
              </a:rPr>
              <a:t>somatske</a:t>
            </a:r>
            <a:r>
              <a:rPr lang="sr-Latn-RS" sz="2400" dirty="0">
                <a:solidFill>
                  <a:srgbClr val="FF0000"/>
                </a:solidFill>
                <a:latin typeface="Arial" panose="020B0604020202020204" pitchFamily="34" charset="0"/>
                <a:cs typeface="Arial" panose="020B0604020202020204" pitchFamily="34" charset="0"/>
              </a:rPr>
              <a:t> (ispoljavanje psihičkih tegoba kroz telesne simptome!)   </a:t>
            </a:r>
          </a:p>
          <a:p>
            <a:endParaRPr lang="sr-Latn-RS" sz="2400" dirty="0">
              <a:latin typeface="Arial" panose="020B0604020202020204" pitchFamily="34" charset="0"/>
              <a:cs typeface="Arial" panose="020B0604020202020204" pitchFamily="34" charset="0"/>
            </a:endParaRPr>
          </a:p>
          <a:p>
            <a:r>
              <a:rPr lang="sr-Latn-RS" sz="2400" dirty="0">
                <a:latin typeface="Arial" panose="020B0604020202020204" pitchFamily="34" charset="0"/>
                <a:cs typeface="Arial" panose="020B0604020202020204" pitchFamily="34" charset="0"/>
              </a:rPr>
              <a:t>Nema hemijske supstance i </a:t>
            </a:r>
            <a:r>
              <a:rPr lang="sr-Latn-RS" sz="2400" dirty="0" err="1">
                <a:latin typeface="Arial" panose="020B0604020202020204" pitchFamily="34" charset="0"/>
                <a:cs typeface="Arial" panose="020B0604020202020204" pitchFamily="34" charset="0"/>
              </a:rPr>
              <a:t>toksikoloških</a:t>
            </a:r>
            <a:r>
              <a:rPr lang="sr-Latn-RS" sz="2400" dirty="0">
                <a:latin typeface="Arial" panose="020B0604020202020204" pitchFamily="34" charset="0"/>
                <a:cs typeface="Arial" panose="020B0604020202020204" pitchFamily="34" charset="0"/>
              </a:rPr>
              <a:t> testiranja</a:t>
            </a:r>
          </a:p>
          <a:p>
            <a:endParaRPr lang="sr-Latn-RS" sz="2400" dirty="0">
              <a:latin typeface="Arial" panose="020B0604020202020204" pitchFamily="34" charset="0"/>
              <a:cs typeface="Arial" panose="020B0604020202020204" pitchFamily="34" charset="0"/>
            </a:endParaRPr>
          </a:p>
          <a:p>
            <a:r>
              <a:rPr lang="sr-Latn-RS" sz="2400" dirty="0" err="1">
                <a:solidFill>
                  <a:srgbClr val="FF0000"/>
                </a:solidFill>
                <a:latin typeface="Arial" panose="020B0604020202020204" pitchFamily="34" charset="0"/>
                <a:cs typeface="Arial" panose="020B0604020202020204" pitchFamily="34" charset="0"/>
              </a:rPr>
              <a:t>Nehemijska</a:t>
            </a:r>
            <a:r>
              <a:rPr lang="sr-Latn-RS" sz="2400" dirty="0">
                <a:solidFill>
                  <a:srgbClr val="FF0000"/>
                </a:solidFill>
                <a:latin typeface="Arial" panose="020B0604020202020204" pitchFamily="34" charset="0"/>
                <a:cs typeface="Arial" panose="020B0604020202020204" pitchFamily="34" charset="0"/>
              </a:rPr>
              <a:t> zavisnost predstavlja zavisnost od određenog paketa  iskustava</a:t>
            </a:r>
          </a:p>
          <a:p>
            <a:endParaRPr lang="sr-Latn-RS" sz="2400" dirty="0">
              <a:latin typeface="Arial" panose="020B0604020202020204" pitchFamily="34" charset="0"/>
              <a:cs typeface="Arial" panose="020B0604020202020204" pitchFamily="34" charset="0"/>
            </a:endParaRPr>
          </a:p>
          <a:p>
            <a:r>
              <a:rPr lang="sr-Latn-RS" sz="2400" dirty="0">
                <a:latin typeface="Arial" panose="020B0604020202020204" pitchFamily="34" charset="0"/>
                <a:cs typeface="Arial" panose="020B0604020202020204" pitchFamily="34" charset="0"/>
              </a:rPr>
              <a:t>Brže dolazi do pojave finansijskih problema (prvenstveno kod zavisnosti od kocke i igara na sreću)</a:t>
            </a:r>
          </a:p>
          <a:p>
            <a:endParaRPr lang="sr-Latn-RS" sz="2400" dirty="0">
              <a:latin typeface="Arial" panose="020B0604020202020204" pitchFamily="34" charset="0"/>
              <a:cs typeface="Arial" panose="020B0604020202020204" pitchFamily="34" charset="0"/>
            </a:endParaRPr>
          </a:p>
          <a:p>
            <a:r>
              <a:rPr lang="sr-Latn-RS" sz="2400" dirty="0">
                <a:solidFill>
                  <a:srgbClr val="FF0000"/>
                </a:solidFill>
                <a:latin typeface="Arial" panose="020B0604020202020204" pitchFamily="34" charset="0"/>
                <a:cs typeface="Arial" panose="020B0604020202020204" pitchFamily="34" charset="0"/>
              </a:rPr>
              <a:t>Teže se zavisnici odlučuju za lečenje, nema motivacije jer ne smatraju to kao poremećaj</a:t>
            </a:r>
          </a:p>
        </p:txBody>
      </p:sp>
    </p:spTree>
    <p:extLst>
      <p:ext uri="{BB962C8B-B14F-4D97-AF65-F5344CB8AC3E}">
        <p14:creationId xmlns:p14="http://schemas.microsoft.com/office/powerpoint/2010/main" val="204141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40850" y="440895"/>
            <a:ext cx="11310299" cy="840220"/>
          </a:xfrm>
        </p:spPr>
        <p:txBody>
          <a:bodyPr>
            <a:noAutofit/>
          </a:bodyPr>
          <a:lstStyle/>
          <a:p>
            <a:pPr algn="ctr"/>
            <a:r>
              <a:rPr lang="sr-Latn-RS" sz="3200" b="1" dirty="0">
                <a:solidFill>
                  <a:srgbClr val="FF0000"/>
                </a:solidFill>
                <a:latin typeface="Arial" panose="020B0604020202020204" pitchFamily="34" charset="0"/>
                <a:cs typeface="Arial" panose="020B0604020202020204" pitchFamily="34" charset="0"/>
              </a:rPr>
              <a:t>Posledice </a:t>
            </a:r>
            <a:r>
              <a:rPr lang="sr-Latn-RS" sz="3200" b="1" dirty="0" err="1">
                <a:solidFill>
                  <a:srgbClr val="FF0000"/>
                </a:solidFill>
                <a:latin typeface="Arial" panose="020B0604020202020204" pitchFamily="34" charset="0"/>
                <a:cs typeface="Arial" panose="020B0604020202020204" pitchFamily="34" charset="0"/>
              </a:rPr>
              <a:t>bihejvioralnih</a:t>
            </a:r>
            <a:r>
              <a:rPr lang="sr-Latn-RS" sz="3200" b="1" dirty="0">
                <a:solidFill>
                  <a:srgbClr val="FF0000"/>
                </a:solidFill>
                <a:latin typeface="Arial" panose="020B0604020202020204" pitchFamily="34" charset="0"/>
                <a:cs typeface="Arial" panose="020B0604020202020204" pitchFamily="34" charset="0"/>
              </a:rPr>
              <a:t> bolesti zavisnosti</a:t>
            </a:r>
            <a:endParaRPr lang="sr-Latn-RS" sz="3200" dirty="0">
              <a:solidFill>
                <a:srgbClr val="FF0000"/>
              </a:solidFill>
              <a:latin typeface="Arial" panose="020B0604020202020204" pitchFamily="34" charset="0"/>
              <a:cs typeface="Arial" panose="020B0604020202020204" pitchFamily="34" charset="0"/>
            </a:endParaRPr>
          </a:p>
        </p:txBody>
      </p:sp>
      <p:sp>
        <p:nvSpPr>
          <p:cNvPr id="3" name="Čuvar mesta za sadržaj 2"/>
          <p:cNvSpPr>
            <a:spLocks noGrp="1"/>
          </p:cNvSpPr>
          <p:nvPr>
            <p:ph idx="1"/>
          </p:nvPr>
        </p:nvSpPr>
        <p:spPr>
          <a:xfrm>
            <a:off x="343740" y="1833534"/>
            <a:ext cx="10891058" cy="4268809"/>
          </a:xfrm>
        </p:spPr>
        <p:txBody>
          <a:bodyPr>
            <a:normAutofit/>
          </a:bodyPr>
          <a:lstStyle/>
          <a:p>
            <a:r>
              <a:rPr lang="sr-Latn-RS" sz="2400" dirty="0">
                <a:latin typeface="Arial" panose="020B0604020202020204" pitchFamily="34" charset="0"/>
                <a:cs typeface="Arial" panose="020B0604020202020204" pitchFamily="34" charset="0"/>
              </a:rPr>
              <a:t>Problemi vezani za izvršavanje zadataka u školi, kod kuće ili na poslu. </a:t>
            </a:r>
          </a:p>
          <a:p>
            <a:pPr marL="0" indent="0">
              <a:buNone/>
            </a:pPr>
            <a:endParaRPr lang="sr-Latn-RS" sz="2400" dirty="0">
              <a:latin typeface="Arial" panose="020B0604020202020204" pitchFamily="34" charset="0"/>
              <a:cs typeface="Arial" panose="020B0604020202020204" pitchFamily="34" charset="0"/>
            </a:endParaRPr>
          </a:p>
          <a:p>
            <a:r>
              <a:rPr lang="sr-Latn-RS" sz="2400" dirty="0">
                <a:latin typeface="Arial" panose="020B0604020202020204" pitchFamily="34" charset="0"/>
                <a:cs typeface="Arial" panose="020B0604020202020204" pitchFamily="34" charset="0"/>
              </a:rPr>
              <a:t>Osećaj euforije prilikom korišćenja mobilnog telefona, interneta, igranja video </a:t>
            </a:r>
            <a:r>
              <a:rPr lang="sr-Latn-RS" sz="2400" dirty="0" err="1">
                <a:latin typeface="Arial" panose="020B0604020202020204" pitchFamily="34" charset="0"/>
                <a:cs typeface="Arial" panose="020B0604020202020204" pitchFamily="34" charset="0"/>
              </a:rPr>
              <a:t>igrica</a:t>
            </a:r>
            <a:r>
              <a:rPr lang="sr-Latn-RS" sz="2400" dirty="0">
                <a:latin typeface="Arial" panose="020B0604020202020204" pitchFamily="34" charset="0"/>
                <a:cs typeface="Arial" panose="020B0604020202020204" pitchFamily="34" charset="0"/>
              </a:rPr>
              <a:t> ili kockanja. </a:t>
            </a:r>
          </a:p>
          <a:p>
            <a:pPr marL="0" indent="0">
              <a:buNone/>
            </a:pPr>
            <a:endParaRPr lang="sr-Latn-RS" sz="2400" dirty="0">
              <a:latin typeface="Arial" panose="020B0604020202020204" pitchFamily="34" charset="0"/>
              <a:cs typeface="Arial" panose="020B0604020202020204" pitchFamily="34" charset="0"/>
            </a:endParaRPr>
          </a:p>
          <a:p>
            <a:r>
              <a:rPr lang="sr-Latn-RS" sz="2400" dirty="0">
                <a:latin typeface="Arial" panose="020B0604020202020204" pitchFamily="34" charset="0"/>
                <a:cs typeface="Arial" panose="020B0604020202020204" pitchFamily="34" charset="0"/>
              </a:rPr>
              <a:t>Povećanje tolerancije i gubitak interesovanja za školske kao i vannastavne aktivnosti. </a:t>
            </a:r>
          </a:p>
          <a:p>
            <a:pPr marL="0" indent="0">
              <a:buNone/>
            </a:pPr>
            <a:endParaRPr lang="sr-Latn-RS" sz="2400" dirty="0">
              <a:latin typeface="Arial" panose="020B0604020202020204" pitchFamily="34" charset="0"/>
              <a:cs typeface="Arial" panose="020B0604020202020204" pitchFamily="34" charset="0"/>
            </a:endParaRPr>
          </a:p>
          <a:p>
            <a:r>
              <a:rPr lang="sr-Latn-RS" sz="2400" dirty="0">
                <a:latin typeface="Arial" panose="020B0604020202020204" pitchFamily="34" charset="0"/>
                <a:cs typeface="Arial" panose="020B0604020202020204" pitchFamily="34" charset="0"/>
              </a:rPr>
              <a:t>Izolacija  od porodice ili prijatelja. </a:t>
            </a:r>
          </a:p>
          <a:p>
            <a:endParaRPr lang="sr-Latn-RS" dirty="0"/>
          </a:p>
        </p:txBody>
      </p:sp>
      <p:pic>
        <p:nvPicPr>
          <p:cNvPr id="4" name="Picture 3">
            <a:extLst>
              <a:ext uri="{FF2B5EF4-FFF2-40B4-BE49-F238E27FC236}">
                <a16:creationId xmlns:a16="http://schemas.microsoft.com/office/drawing/2014/main" id="{85E1D3AC-B1E6-4731-B6D3-BB8D158A4E97}"/>
              </a:ext>
            </a:extLst>
          </p:cNvPr>
          <p:cNvPicPr>
            <a:picLocks noChangeAspect="1"/>
          </p:cNvPicPr>
          <p:nvPr/>
        </p:nvPicPr>
        <p:blipFill>
          <a:blip r:embed="rId2"/>
          <a:stretch>
            <a:fillRect/>
          </a:stretch>
        </p:blipFill>
        <p:spPr>
          <a:xfrm>
            <a:off x="9295262" y="4897268"/>
            <a:ext cx="2455887" cy="1757494"/>
          </a:xfrm>
          <a:prstGeom prst="rect">
            <a:avLst/>
          </a:prstGeom>
        </p:spPr>
      </p:pic>
    </p:spTree>
    <p:extLst>
      <p:ext uri="{BB962C8B-B14F-4D97-AF65-F5344CB8AC3E}">
        <p14:creationId xmlns:p14="http://schemas.microsoft.com/office/powerpoint/2010/main" val="249933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6526" y="217344"/>
            <a:ext cx="11320549" cy="1039726"/>
          </a:xfrm>
        </p:spPr>
        <p:txBody>
          <a:bodyPr>
            <a:noAutofit/>
          </a:bodyPr>
          <a:lstStyle/>
          <a:p>
            <a:pPr algn="ctr"/>
            <a:r>
              <a:rPr kumimoji="0" lang="sr-Latn-RS" sz="32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Posledice </a:t>
            </a:r>
            <a:r>
              <a:rPr kumimoji="0" lang="sr-Latn-RS" sz="32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bihejvioralnih</a:t>
            </a:r>
            <a:r>
              <a:rPr kumimoji="0" lang="sr-Latn-RS" sz="32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bolesti zavisnosti</a:t>
            </a:r>
            <a:endParaRPr lang="sr-Latn-RS" sz="3200" dirty="0">
              <a:solidFill>
                <a:srgbClr val="FF0000"/>
              </a:solidFill>
              <a:latin typeface="Arial" panose="020B0604020202020204" pitchFamily="34" charset="0"/>
              <a:cs typeface="Arial" panose="020B0604020202020204" pitchFamily="34" charset="0"/>
            </a:endParaRPr>
          </a:p>
        </p:txBody>
      </p:sp>
      <p:sp>
        <p:nvSpPr>
          <p:cNvPr id="3" name="Čuvar mesta za sadržaj 2"/>
          <p:cNvSpPr>
            <a:spLocks noGrp="1"/>
          </p:cNvSpPr>
          <p:nvPr>
            <p:ph idx="1"/>
          </p:nvPr>
        </p:nvSpPr>
        <p:spPr>
          <a:xfrm>
            <a:off x="438150" y="1491961"/>
            <a:ext cx="11315700" cy="4549314"/>
          </a:xfrm>
        </p:spPr>
        <p:txBody>
          <a:bodyPr/>
          <a:lstStyle/>
          <a:p>
            <a:pPr marL="342900" lvl="0" indent="-342900">
              <a:lnSpc>
                <a:spcPct val="107000"/>
              </a:lnSpc>
              <a:spcAft>
                <a:spcPts val="800"/>
              </a:spcAft>
              <a:buFont typeface="Wingdings" panose="05000000000000000000" pitchFamily="2" charset="2"/>
              <a:buChar char=""/>
              <a:tabLst>
                <a:tab pos="457200" algn="l"/>
              </a:tabLst>
            </a:pPr>
            <a:r>
              <a:rPr lang="sr-Latn-RS" sz="2400" dirty="0">
                <a:latin typeface="Arial" panose="020B0604020202020204" pitchFamily="34" charset="0"/>
                <a:ea typeface="Calibri" panose="020F0502020204030204" pitchFamily="34" charset="0"/>
                <a:cs typeface="Arial" panose="020B0604020202020204" pitchFamily="34" charset="0"/>
              </a:rPr>
              <a:t>Pad koncentracije i emocionalna zatvorenost kad nisu dostupni mobilni telefon, internet, video </a:t>
            </a:r>
            <a:r>
              <a:rPr lang="sr-Latn-RS" sz="2400" dirty="0" err="1">
                <a:latin typeface="Arial" panose="020B0604020202020204" pitchFamily="34" charset="0"/>
                <a:ea typeface="Calibri" panose="020F0502020204030204" pitchFamily="34" charset="0"/>
                <a:cs typeface="Arial" panose="020B0604020202020204" pitchFamily="34" charset="0"/>
              </a:rPr>
              <a:t>igrica</a:t>
            </a:r>
            <a:r>
              <a:rPr lang="sr-Latn-RS" sz="2400" dirty="0">
                <a:latin typeface="Arial" panose="020B0604020202020204" pitchFamily="34" charset="0"/>
                <a:ea typeface="Calibri" panose="020F0502020204030204" pitchFamily="34" charset="0"/>
                <a:cs typeface="Arial" panose="020B0604020202020204" pitchFamily="34" charset="0"/>
              </a:rPr>
              <a:t> ili mogućnost </a:t>
            </a:r>
            <a:r>
              <a:rPr lang="sr-Latn-RS" sz="2400" dirty="0" err="1">
                <a:latin typeface="Arial" panose="020B0604020202020204" pitchFamily="34" charset="0"/>
                <a:ea typeface="Calibri" panose="020F0502020204030204" pitchFamily="34" charset="0"/>
                <a:cs typeface="Arial" panose="020B0604020202020204" pitchFamily="34" charset="0"/>
              </a:rPr>
              <a:t>kocakanja</a:t>
            </a:r>
            <a:r>
              <a:rPr lang="sr-Latn-RS" sz="2400" dirty="0">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07000"/>
              </a:lnSpc>
              <a:spcAft>
                <a:spcPts val="800"/>
              </a:spcAft>
              <a:buFont typeface="Wingdings" panose="05000000000000000000" pitchFamily="2" charset="2"/>
              <a:buChar char=""/>
              <a:tabLst>
                <a:tab pos="457200" algn="l"/>
              </a:tabLst>
            </a:pPr>
            <a:r>
              <a:rPr lang="sr-Latn-RS" sz="2400" dirty="0">
                <a:latin typeface="Arial" panose="020B0604020202020204" pitchFamily="34" charset="0"/>
                <a:ea typeface="Calibri" panose="020F0502020204030204" pitchFamily="34" charset="0"/>
                <a:cs typeface="Arial" panose="020B0604020202020204" pitchFamily="34" charset="0"/>
              </a:rPr>
              <a:t>Razvoj agresivnosti, neraspoloženja, nervoze, ljutnje i besa.</a:t>
            </a:r>
          </a:p>
          <a:p>
            <a:pPr marL="342900" lvl="0" indent="-342900">
              <a:lnSpc>
                <a:spcPct val="107000"/>
              </a:lnSpc>
              <a:spcAft>
                <a:spcPts val="800"/>
              </a:spcAft>
              <a:buFont typeface="Wingdings" panose="05000000000000000000" pitchFamily="2" charset="2"/>
              <a:buChar char=""/>
              <a:tabLst>
                <a:tab pos="457200" algn="l"/>
              </a:tabLst>
            </a:pPr>
            <a:r>
              <a:rPr lang="sr-Latn-RS" sz="2400" dirty="0" err="1">
                <a:latin typeface="Arial" panose="020B0604020202020204" pitchFamily="34" charset="0"/>
                <a:ea typeface="Calibri" panose="020F0502020204030204" pitchFamily="34" charset="0"/>
                <a:cs typeface="Arial" panose="020B0604020202020204" pitchFamily="34" charset="0"/>
              </a:rPr>
              <a:t>Primentno</a:t>
            </a:r>
            <a:r>
              <a:rPr lang="sr-Latn-RS" sz="2400" dirty="0">
                <a:latin typeface="Arial" panose="020B0604020202020204" pitchFamily="34" charset="0"/>
                <a:ea typeface="Calibri" panose="020F0502020204030204" pitchFamily="34" charset="0"/>
                <a:cs typeface="Arial" panose="020B0604020202020204" pitchFamily="34" charset="0"/>
              </a:rPr>
              <a:t> prisustvo povučenosti, depresije i bezvoljnosti. </a:t>
            </a:r>
          </a:p>
          <a:p>
            <a:pPr marL="342900" lvl="0" indent="-342900">
              <a:lnSpc>
                <a:spcPct val="107000"/>
              </a:lnSpc>
              <a:spcAft>
                <a:spcPts val="800"/>
              </a:spcAft>
              <a:buFont typeface="Wingdings" panose="05000000000000000000" pitchFamily="2" charset="2"/>
              <a:buChar char=""/>
              <a:tabLst>
                <a:tab pos="457200" algn="l"/>
              </a:tabLst>
            </a:pPr>
            <a:r>
              <a:rPr lang="sr-Latn-RS" sz="2400" dirty="0">
                <a:latin typeface="Arial" panose="020B0604020202020204" pitchFamily="34" charset="0"/>
                <a:ea typeface="Calibri" panose="020F0502020204030204" pitchFamily="34" charset="0"/>
                <a:cs typeface="Arial" panose="020B0604020202020204" pitchFamily="34" charset="0"/>
              </a:rPr>
              <a:t>Neiskrenost i učestalo laganje.</a:t>
            </a:r>
          </a:p>
          <a:p>
            <a:endParaRPr lang="sr-Latn-RS" dirty="0"/>
          </a:p>
        </p:txBody>
      </p:sp>
      <p:pic>
        <p:nvPicPr>
          <p:cNvPr id="6" name="Picture 5">
            <a:extLst>
              <a:ext uri="{FF2B5EF4-FFF2-40B4-BE49-F238E27FC236}">
                <a16:creationId xmlns:a16="http://schemas.microsoft.com/office/drawing/2014/main" id="{298A9B4F-C403-40B3-8399-1BDBCCC4FD8C}"/>
              </a:ext>
            </a:extLst>
          </p:cNvPr>
          <p:cNvPicPr>
            <a:picLocks noChangeAspect="1"/>
          </p:cNvPicPr>
          <p:nvPr/>
        </p:nvPicPr>
        <p:blipFill>
          <a:blip r:embed="rId2"/>
          <a:stretch>
            <a:fillRect/>
          </a:stretch>
        </p:blipFill>
        <p:spPr>
          <a:xfrm>
            <a:off x="3876212" y="4526462"/>
            <a:ext cx="2694666" cy="1749704"/>
          </a:xfrm>
          <a:prstGeom prst="rect">
            <a:avLst/>
          </a:prstGeom>
        </p:spPr>
      </p:pic>
      <p:pic>
        <p:nvPicPr>
          <p:cNvPr id="7" name="Picture 6">
            <a:extLst>
              <a:ext uri="{FF2B5EF4-FFF2-40B4-BE49-F238E27FC236}">
                <a16:creationId xmlns:a16="http://schemas.microsoft.com/office/drawing/2014/main" id="{B2084F2A-FF83-434C-A127-71C0B927ABC2}"/>
              </a:ext>
            </a:extLst>
          </p:cNvPr>
          <p:cNvPicPr>
            <a:picLocks noChangeAspect="1"/>
          </p:cNvPicPr>
          <p:nvPr/>
        </p:nvPicPr>
        <p:blipFill>
          <a:blip r:embed="rId3"/>
          <a:stretch>
            <a:fillRect/>
          </a:stretch>
        </p:blipFill>
        <p:spPr>
          <a:xfrm>
            <a:off x="8058034" y="3965582"/>
            <a:ext cx="3475021" cy="2310584"/>
          </a:xfrm>
          <a:prstGeom prst="rect">
            <a:avLst/>
          </a:prstGeom>
        </p:spPr>
      </p:pic>
    </p:spTree>
    <p:extLst>
      <p:ext uri="{BB962C8B-B14F-4D97-AF65-F5344CB8AC3E}">
        <p14:creationId xmlns:p14="http://schemas.microsoft.com/office/powerpoint/2010/main" val="2373550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19247" y="390550"/>
            <a:ext cx="10515600" cy="655890"/>
          </a:xfrm>
        </p:spPr>
        <p:txBody>
          <a:bodyPr>
            <a:normAutofit/>
          </a:bodyPr>
          <a:lstStyle/>
          <a:p>
            <a:pPr algn="ctr"/>
            <a:r>
              <a:rPr lang="sr-Latn-RS" sz="3200" b="1" dirty="0">
                <a:solidFill>
                  <a:srgbClr val="FF0000"/>
                </a:solidFill>
                <a:latin typeface="Arial" panose="020B0604020202020204" pitchFamily="34" charset="0"/>
                <a:cs typeface="Arial" panose="020B0604020202020204" pitchFamily="34" charset="0"/>
              </a:rPr>
              <a:t>Uloga roditelja</a:t>
            </a:r>
          </a:p>
        </p:txBody>
      </p:sp>
      <p:sp>
        <p:nvSpPr>
          <p:cNvPr id="3" name="Čuvar mesta za sadržaj 2"/>
          <p:cNvSpPr>
            <a:spLocks noGrp="1"/>
          </p:cNvSpPr>
          <p:nvPr>
            <p:ph idx="1"/>
          </p:nvPr>
        </p:nvSpPr>
        <p:spPr>
          <a:xfrm>
            <a:off x="301336" y="1327010"/>
            <a:ext cx="11589328" cy="5140440"/>
          </a:xfrm>
        </p:spPr>
        <p:txBody>
          <a:bodyPr>
            <a:normAutofit/>
          </a:bodyPr>
          <a:lstStyle/>
          <a:p>
            <a:r>
              <a:rPr lang="en-US" sz="2400" dirty="0" err="1">
                <a:latin typeface="Arial" panose="020B0604020202020204" pitchFamily="34" charset="0"/>
                <a:cs typeface="Arial" panose="020B0604020202020204" pitchFamily="34" charset="0"/>
              </a:rPr>
              <a:t>Razgovarajte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što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više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svojim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detetom</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Unapredite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komunikaciju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zbližite</a:t>
            </a:r>
            <a:r>
              <a:rPr lang="en-US" sz="2400" dirty="0">
                <a:latin typeface="Arial" panose="020B0604020202020204" pitchFamily="34" charset="0"/>
                <a:cs typeface="Arial" panose="020B0604020202020204" pitchFamily="34" charset="0"/>
              </a:rPr>
              <a:t> se </a:t>
            </a:r>
            <a:r>
              <a:rPr lang="en-US" sz="2400" dirty="0" err="1">
                <a:latin typeface="Arial" panose="020B0604020202020204" pitchFamily="34" charset="0"/>
                <a:cs typeface="Arial" panose="020B0604020202020204" pitchFamily="34" charset="0"/>
              </a:rPr>
              <a:t>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svojim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detetom</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Informišite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svoje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upozorite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moguće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rizike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posledice</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Ispratite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povremeno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komunikaciju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vašeg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deteta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mobilnom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telefonu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društvenim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mrežama</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Provedite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što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više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zajedničkog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vremena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svojim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detetom</a:t>
            </a:r>
            <a:r>
              <a:rPr lang="en-US" sz="2400" dirty="0">
                <a:latin typeface="Arial" panose="020B0604020202020204" pitchFamily="34" charset="0"/>
                <a:cs typeface="Arial" panose="020B0604020202020204" pitchFamily="34" charset="0"/>
              </a:rPr>
              <a:t>, „offline“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„online“</a:t>
            </a:r>
          </a:p>
          <a:p>
            <a:r>
              <a:rPr lang="en-US" sz="2400" dirty="0" err="1">
                <a:latin typeface="Arial" panose="020B0604020202020204" pitchFamily="34" charset="0"/>
                <a:cs typeface="Arial" panose="020B0604020202020204" pitchFamily="34" charset="0"/>
              </a:rPr>
              <a:t>Gradite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odnos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poverenja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svojim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detetom</a:t>
            </a:r>
            <a:endParaRPr lang="sr-Cyrl-R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F58D8BB-0B3A-43B4-83EA-13CAC12ED66B}"/>
              </a:ext>
            </a:extLst>
          </p:cNvPr>
          <p:cNvPicPr>
            <a:picLocks noChangeAspect="1"/>
          </p:cNvPicPr>
          <p:nvPr/>
        </p:nvPicPr>
        <p:blipFill>
          <a:blip r:embed="rId2"/>
          <a:stretch>
            <a:fillRect/>
          </a:stretch>
        </p:blipFill>
        <p:spPr>
          <a:xfrm>
            <a:off x="8785152" y="4413157"/>
            <a:ext cx="2932021" cy="2235666"/>
          </a:xfrm>
          <a:prstGeom prst="rect">
            <a:avLst/>
          </a:prstGeom>
        </p:spPr>
      </p:pic>
    </p:spTree>
    <p:extLst>
      <p:ext uri="{BB962C8B-B14F-4D97-AF65-F5344CB8AC3E}">
        <p14:creationId xmlns:p14="http://schemas.microsoft.com/office/powerpoint/2010/main" val="195054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248746"/>
            <a:ext cx="10515600" cy="815283"/>
          </a:xfrm>
        </p:spPr>
        <p:txBody>
          <a:bodyPr>
            <a:normAutofit/>
          </a:bodyPr>
          <a:lstStyle/>
          <a:p>
            <a:pPr algn="ctr"/>
            <a:r>
              <a:rPr lang="sr-Latn-RS" sz="3200" b="1" dirty="0">
                <a:solidFill>
                  <a:srgbClr val="FF0000"/>
                </a:solidFill>
                <a:latin typeface="Arial" panose="020B0604020202020204" pitchFamily="34" charset="0"/>
                <a:cs typeface="Arial" panose="020B0604020202020204" pitchFamily="34" charset="0"/>
              </a:rPr>
              <a:t>Uloga mladih osoba</a:t>
            </a:r>
          </a:p>
        </p:txBody>
      </p:sp>
      <p:sp>
        <p:nvSpPr>
          <p:cNvPr id="3" name="Čuvar mesta za sadržaj 2"/>
          <p:cNvSpPr>
            <a:spLocks noGrp="1"/>
          </p:cNvSpPr>
          <p:nvPr>
            <p:ph idx="1"/>
          </p:nvPr>
        </p:nvSpPr>
        <p:spPr>
          <a:xfrm>
            <a:off x="189806" y="1064029"/>
            <a:ext cx="11306695" cy="5506200"/>
          </a:xfrm>
        </p:spPr>
        <p:txBody>
          <a:bodyPr>
            <a:normAutofit/>
          </a:bodyPr>
          <a:lstStyle/>
          <a:p>
            <a:pPr marL="0" indent="0">
              <a:buNone/>
            </a:pPr>
            <a:r>
              <a:rPr lang="en-US" sz="2400" dirty="0" err="1">
                <a:latin typeface="Arial" panose="020B0604020202020204" pitchFamily="34" charset="0"/>
                <a:cs typeface="Arial" panose="020B0604020202020204" pitchFamily="34" charset="0"/>
              </a:rPr>
              <a:t>Razgovarajte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svojim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roditeljima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što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više</a:t>
            </a:r>
            <a:r>
              <a:rPr lang="en-US" sz="2400" dirty="0">
                <a:latin typeface="Arial" panose="020B0604020202020204" pitchFamily="34" charset="0"/>
                <a:cs typeface="Arial" panose="020B0604020202020204" pitchFamily="34" charset="0"/>
              </a:rPr>
              <a:t>, </a:t>
            </a:r>
            <a:r>
              <a:rPr lang="en-US" sz="2400" u="sng" dirty="0">
                <a:latin typeface="Arial" panose="020B0604020202020204" pitchFamily="34" charset="0"/>
                <a:cs typeface="Arial" panose="020B0604020202020204" pitchFamily="34" charset="0"/>
              </a:rPr>
              <a:t>NEMA GLUPIH PITANJA!</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err="1">
                <a:latin typeface="Arial" panose="020B0604020202020204" pitchFamily="34" charset="0"/>
                <a:cs typeface="Arial" panose="020B0604020202020204" pitchFamily="34" charset="0"/>
              </a:rPr>
              <a:t>Organizujte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što</a:t>
            </a:r>
            <a:r>
              <a:rPr lang="en-US" sz="2400" dirty="0">
                <a:latin typeface="Arial" panose="020B0604020202020204" pitchFamily="34" charset="0"/>
                <a:cs typeface="Arial" panose="020B0604020202020204" pitchFamily="34" charset="0"/>
              </a:rPr>
              <a:t> je </a:t>
            </a:r>
            <a:r>
              <a:rPr lang="en-US" sz="2400" u="sng" dirty="0" err="1">
                <a:latin typeface="Arial" panose="020B0604020202020204" pitchFamily="34" charset="0"/>
                <a:cs typeface="Arial" panose="020B0604020202020204" pitchFamily="34" charset="0"/>
              </a:rPr>
              <a:t>moguće</a:t>
            </a:r>
            <a:r>
              <a:rPr lang="en-US" sz="2400" u="sng" dirty="0">
                <a:latin typeface="Arial" panose="020B0604020202020204" pitchFamily="34" charset="0"/>
                <a:cs typeface="Arial" panose="020B0604020202020204" pitchFamily="34" charset="0"/>
              </a:rPr>
              <a:t> </a:t>
            </a:r>
            <a:r>
              <a:rPr lang="en-US" sz="2400" u="sng" dirty="0" err="1">
                <a:latin typeface="Arial" panose="020B0604020202020204" pitchFamily="34" charset="0"/>
                <a:cs typeface="Arial" panose="020B0604020202020204" pitchFamily="34" charset="0"/>
              </a:rPr>
              <a:t>više</a:t>
            </a:r>
            <a:r>
              <a:rPr lang="en-US" sz="2400" u="sng" dirty="0">
                <a:latin typeface="Arial" panose="020B0604020202020204" pitchFamily="34" charset="0"/>
                <a:cs typeface="Arial" panose="020B0604020202020204" pitchFamily="34" charset="0"/>
              </a:rPr>
              <a:t> „offline“ </a:t>
            </a:r>
            <a:r>
              <a:rPr lang="en-US" sz="2400" u="sng" dirty="0" err="1">
                <a:latin typeface="Arial" panose="020B0604020202020204" pitchFamily="34" charset="0"/>
                <a:cs typeface="Arial" panose="020B0604020202020204" pitchFamily="34" charset="0"/>
              </a:rPr>
              <a:t>aktivnosti</a:t>
            </a:r>
            <a:r>
              <a:rPr lang="en-US" sz="2400" u="sng"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svojim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prijateljima</a:t>
            </a:r>
            <a:r>
              <a:rPr lang="en-US" sz="2400" dirty="0">
                <a:latin typeface="Arial" panose="020B0604020202020204" pitchFamily="34" charset="0"/>
                <a:cs typeface="Arial" panose="020B0604020202020204" pitchFamily="34" charset="0"/>
              </a:rPr>
              <a:t>.</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u="sng" dirty="0" err="1">
                <a:latin typeface="Arial" panose="020B0604020202020204" pitchFamily="34" charset="0"/>
                <a:cs typeface="Arial" panose="020B0604020202020204" pitchFamily="34" charset="0"/>
              </a:rPr>
              <a:t>Informišite</a:t>
            </a:r>
            <a:r>
              <a:rPr lang="en-US" sz="2400" u="sng" dirty="0">
                <a:latin typeface="Arial" panose="020B0604020202020204" pitchFamily="34" charset="0"/>
                <a:cs typeface="Arial" panose="020B0604020202020204" pitchFamily="34" charset="0"/>
              </a:rPr>
              <a:t> se </a:t>
            </a:r>
            <a:r>
              <a:rPr lang="en-US" sz="2400" dirty="0">
                <a:latin typeface="Arial" panose="020B0604020202020204" pitchFamily="34" charset="0"/>
                <a:cs typeface="Arial" panose="020B0604020202020204" pitchFamily="34" charset="0"/>
              </a:rPr>
              <a:t>o </a:t>
            </a:r>
            <a:r>
              <a:rPr lang="en-US" sz="2400" dirty="0" err="1">
                <a:latin typeface="Arial" panose="020B0604020202020204" pitchFamily="34" charset="0"/>
                <a:cs typeface="Arial" panose="020B0604020202020204" pitchFamily="34" charset="0"/>
              </a:rPr>
              <a:t>posledicama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zavisnosti</a:t>
            </a:r>
            <a:r>
              <a:rPr lang="en-US" sz="2400" dirty="0">
                <a:latin typeface="Arial" panose="020B0604020202020204" pitchFamily="34" charset="0"/>
                <a:cs typeface="Arial" panose="020B0604020202020204" pitchFamily="34" charset="0"/>
              </a:rPr>
              <a:t> od </a:t>
            </a:r>
            <a:r>
              <a:rPr lang="en-US" sz="2400" dirty="0" err="1">
                <a:latin typeface="Arial" panose="020B0604020202020204" pitchFamily="34" charset="0"/>
                <a:cs typeface="Arial" panose="020B0604020202020204" pitchFamily="34" charset="0"/>
              </a:rPr>
              <a:t>mobilnog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telefona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interneta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kocke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igara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sreću</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u="sng" dirty="0" err="1">
                <a:latin typeface="Arial" panose="020B0604020202020204" pitchFamily="34" charset="0"/>
                <a:cs typeface="Arial" panose="020B0604020202020204" pitchFamily="34" charset="0"/>
              </a:rPr>
              <a:t>Bavite</a:t>
            </a:r>
            <a:r>
              <a:rPr lang="en-US" sz="2400" u="sng" dirty="0">
                <a:latin typeface="Arial" panose="020B0604020202020204" pitchFamily="34" charset="0"/>
                <a:cs typeface="Arial" panose="020B0604020202020204" pitchFamily="34" charset="0"/>
              </a:rPr>
              <a:t> se </a:t>
            </a:r>
            <a:r>
              <a:rPr lang="en-US" sz="2400" u="sng" dirty="0" err="1">
                <a:latin typeface="Arial" panose="020B0604020202020204" pitchFamily="34" charset="0"/>
                <a:cs typeface="Arial" panose="020B0604020202020204" pitchFamily="34" charset="0"/>
              </a:rPr>
              <a:t>sportom</a:t>
            </a:r>
            <a:r>
              <a:rPr lang="en-US" sz="2400" u="sng" dirty="0">
                <a:latin typeface="Arial" panose="020B0604020202020204" pitchFamily="34" charset="0"/>
                <a:cs typeface="Arial" panose="020B0604020202020204" pitchFamily="34" charset="0"/>
              </a:rPr>
              <a:t>!</a:t>
            </a:r>
            <a:endParaRPr lang="sr-Cyrl-RS" sz="2400" u="sng" dirty="0">
              <a:latin typeface="Arial" panose="020B0604020202020204" pitchFamily="34" charset="0"/>
              <a:cs typeface="Arial" panose="020B0604020202020204" pitchFamily="34" charset="0"/>
            </a:endParaRPr>
          </a:p>
          <a:p>
            <a:endParaRPr lang="sr-Cyrl-RS" dirty="0"/>
          </a:p>
          <a:p>
            <a:endParaRPr lang="sr-Cyrl-RS" dirty="0"/>
          </a:p>
          <a:p>
            <a:endParaRPr lang="sr-Latn-RS" dirty="0"/>
          </a:p>
        </p:txBody>
      </p:sp>
      <p:pic>
        <p:nvPicPr>
          <p:cNvPr id="4" name="Picture 3">
            <a:extLst>
              <a:ext uri="{FF2B5EF4-FFF2-40B4-BE49-F238E27FC236}">
                <a16:creationId xmlns:a16="http://schemas.microsoft.com/office/drawing/2014/main" id="{A6FFFDCC-9849-4F72-9700-1E0C1D24AF13}"/>
              </a:ext>
            </a:extLst>
          </p:cNvPr>
          <p:cNvPicPr>
            <a:picLocks noChangeAspect="1"/>
          </p:cNvPicPr>
          <p:nvPr/>
        </p:nvPicPr>
        <p:blipFill>
          <a:blip r:embed="rId2"/>
          <a:stretch>
            <a:fillRect/>
          </a:stretch>
        </p:blipFill>
        <p:spPr>
          <a:xfrm>
            <a:off x="7810150" y="4282905"/>
            <a:ext cx="3473043" cy="2287324"/>
          </a:xfrm>
          <a:prstGeom prst="rect">
            <a:avLst/>
          </a:prstGeom>
        </p:spPr>
      </p:pic>
    </p:spTree>
    <p:extLst>
      <p:ext uri="{BB962C8B-B14F-4D97-AF65-F5344CB8AC3E}">
        <p14:creationId xmlns:p14="http://schemas.microsoft.com/office/powerpoint/2010/main" val="276862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AE02-046E-4D4C-9794-952C6D500C75}"/>
              </a:ext>
            </a:extLst>
          </p:cNvPr>
          <p:cNvSpPr>
            <a:spLocks noGrp="1"/>
          </p:cNvSpPr>
          <p:nvPr>
            <p:ph type="title"/>
          </p:nvPr>
        </p:nvSpPr>
        <p:spPr>
          <a:xfrm>
            <a:off x="247996" y="152158"/>
            <a:ext cx="10515600" cy="482773"/>
          </a:xfrm>
        </p:spPr>
        <p:txBody>
          <a:bodyPr>
            <a:noAutofit/>
          </a:bodyPr>
          <a:lstStyle/>
          <a:p>
            <a:r>
              <a:rPr lang="sr-Latn-RS" sz="3200" b="1" dirty="0">
                <a:solidFill>
                  <a:srgbClr val="FF0000"/>
                </a:solidFill>
                <a:latin typeface="Arial" panose="020B0604020202020204" pitchFamily="34" charset="0"/>
                <a:cs typeface="Arial" panose="020B0604020202020204" pitchFamily="34" charset="0"/>
              </a:rPr>
              <a:t>Literatura</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49A9C86-9CC3-47B9-8AF6-C770BD2F784A}"/>
              </a:ext>
            </a:extLst>
          </p:cNvPr>
          <p:cNvSpPr>
            <a:spLocks noGrp="1"/>
          </p:cNvSpPr>
          <p:nvPr>
            <p:ph idx="1"/>
          </p:nvPr>
        </p:nvSpPr>
        <p:spPr>
          <a:xfrm>
            <a:off x="838200" y="2668385"/>
            <a:ext cx="10515600" cy="3508578"/>
          </a:xfrm>
        </p:spPr>
        <p:txBody>
          <a:bodyPr/>
          <a:lstStyle/>
          <a:p>
            <a:endParaRPr lang="sr-Latn-RS" dirty="0"/>
          </a:p>
          <a:p>
            <a:endParaRPr lang="sr-Latn-RS" dirty="0"/>
          </a:p>
          <a:p>
            <a:endParaRPr lang="sr-Latn-RS" dirty="0"/>
          </a:p>
          <a:p>
            <a:endParaRPr lang="sr-Latn-RS"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U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prezentaciji</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su</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korišćene</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slike</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iz</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publikacija</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Instituta</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za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javno</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zdravl</a:t>
            </a:r>
            <a:r>
              <a:rPr kumimoji="0" lang="sr-Cyrl-C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ј</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e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Vojvodine</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i</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iz</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sledećeg</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izvora:https</a:t>
            </a:r>
            <a:r>
              <a:rPr kumimoji="0" lang="ru-RU" sz="23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a:t>
            </a:r>
            <a:r>
              <a:rPr kumimoji="0" lang="en-US" sz="23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pixabay</a:t>
            </a:r>
            <a:r>
              <a:rPr kumimoji="0" lang="ru-RU" sz="23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a:t>
            </a:r>
            <a:r>
              <a:rPr kumimoji="0" lang="en-US" sz="23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com</a:t>
            </a:r>
            <a:r>
              <a:rPr kumimoji="0" lang="ru-RU" sz="23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tooltip="https://pixabay.com/"/>
              </a:rPr>
              <a:t>/</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3A33CFBF-8492-461D-A123-40151F9BEC6E}"/>
              </a:ext>
            </a:extLst>
          </p:cNvPr>
          <p:cNvPicPr>
            <a:picLocks noChangeAspect="1"/>
          </p:cNvPicPr>
          <p:nvPr/>
        </p:nvPicPr>
        <p:blipFill>
          <a:blip r:embed="rId3"/>
          <a:stretch>
            <a:fillRect/>
          </a:stretch>
        </p:blipFill>
        <p:spPr>
          <a:xfrm>
            <a:off x="348782" y="5082989"/>
            <a:ext cx="2048434" cy="1591194"/>
          </a:xfrm>
          <a:prstGeom prst="rect">
            <a:avLst/>
          </a:prstGeom>
        </p:spPr>
      </p:pic>
      <p:pic>
        <p:nvPicPr>
          <p:cNvPr id="6" name="Picture 5">
            <a:extLst>
              <a:ext uri="{FF2B5EF4-FFF2-40B4-BE49-F238E27FC236}">
                <a16:creationId xmlns:a16="http://schemas.microsoft.com/office/drawing/2014/main" id="{5ADD7D39-D1A9-45BA-8761-30F94E5C6265}"/>
              </a:ext>
            </a:extLst>
          </p:cNvPr>
          <p:cNvPicPr>
            <a:picLocks noChangeAspect="1"/>
          </p:cNvPicPr>
          <p:nvPr/>
        </p:nvPicPr>
        <p:blipFill>
          <a:blip r:embed="rId4"/>
          <a:stretch>
            <a:fillRect/>
          </a:stretch>
        </p:blipFill>
        <p:spPr>
          <a:xfrm>
            <a:off x="4309674" y="5711663"/>
            <a:ext cx="3161194" cy="407116"/>
          </a:xfrm>
          <a:prstGeom prst="rect">
            <a:avLst/>
          </a:prstGeom>
        </p:spPr>
      </p:pic>
      <p:pic>
        <p:nvPicPr>
          <p:cNvPr id="8" name="Picture 7">
            <a:extLst>
              <a:ext uri="{FF2B5EF4-FFF2-40B4-BE49-F238E27FC236}">
                <a16:creationId xmlns:a16="http://schemas.microsoft.com/office/drawing/2014/main" id="{73D747CF-45FF-4430-A175-E410E549042D}"/>
              </a:ext>
            </a:extLst>
          </p:cNvPr>
          <p:cNvPicPr>
            <a:picLocks noChangeAspect="1"/>
          </p:cNvPicPr>
          <p:nvPr/>
        </p:nvPicPr>
        <p:blipFill>
          <a:blip r:embed="rId5"/>
          <a:stretch>
            <a:fillRect/>
          </a:stretch>
        </p:blipFill>
        <p:spPr>
          <a:xfrm>
            <a:off x="2709128" y="6118779"/>
            <a:ext cx="6102625" cy="506012"/>
          </a:xfrm>
          <a:prstGeom prst="rect">
            <a:avLst/>
          </a:prstGeom>
        </p:spPr>
      </p:pic>
      <p:pic>
        <p:nvPicPr>
          <p:cNvPr id="9" name="Picture 8">
            <a:extLst>
              <a:ext uri="{FF2B5EF4-FFF2-40B4-BE49-F238E27FC236}">
                <a16:creationId xmlns:a16="http://schemas.microsoft.com/office/drawing/2014/main" id="{BB5A0F17-9527-4A2D-AC1E-447808AC9237}"/>
              </a:ext>
            </a:extLst>
          </p:cNvPr>
          <p:cNvPicPr>
            <a:picLocks noChangeAspect="1"/>
          </p:cNvPicPr>
          <p:nvPr/>
        </p:nvPicPr>
        <p:blipFill>
          <a:blip r:embed="rId6"/>
          <a:stretch>
            <a:fillRect/>
          </a:stretch>
        </p:blipFill>
        <p:spPr>
          <a:xfrm>
            <a:off x="9482872" y="5684277"/>
            <a:ext cx="2182840" cy="687508"/>
          </a:xfrm>
          <a:prstGeom prst="rect">
            <a:avLst/>
          </a:prstGeom>
        </p:spPr>
      </p:pic>
      <p:sp>
        <p:nvSpPr>
          <p:cNvPr id="5" name="Okvir za tekst 4"/>
          <p:cNvSpPr txBox="1"/>
          <p:nvPr/>
        </p:nvSpPr>
        <p:spPr>
          <a:xfrm>
            <a:off x="0" y="635507"/>
            <a:ext cx="12085873" cy="4093428"/>
          </a:xfrm>
          <a:prstGeom prst="rect">
            <a:avLst/>
          </a:prstGeom>
          <a:noFill/>
        </p:spPr>
        <p:txBody>
          <a:bodyPr wrap="none" rtlCol="0">
            <a:spAutoFit/>
          </a:bodyPr>
          <a:lstStyle/>
          <a:p>
            <a:pPr marL="285750" indent="-285750">
              <a:buFont typeface="Arial" panose="020B0604020202020204" pitchFamily="34" charset="0"/>
              <a:buChar char="•"/>
            </a:pPr>
            <a:r>
              <a:rPr lang="sr-Latn-RS" sz="2000" dirty="0" err="1">
                <a:latin typeface="Arial" panose="020B0604020202020204" pitchFamily="34" charset="0"/>
                <a:cs typeface="Arial" panose="020B0604020202020204" pitchFamily="34" charset="0"/>
              </a:rPr>
              <a:t>Dickov</a:t>
            </a:r>
            <a:r>
              <a:rPr lang="sr-Latn-RS" sz="2000" dirty="0">
                <a:latin typeface="Arial" panose="020B0604020202020204" pitchFamily="34" charset="0"/>
                <a:cs typeface="Arial" panose="020B0604020202020204" pitchFamily="34" charset="0"/>
              </a:rPr>
              <a:t> A. Jovanović M. Istraživanje faktora rizika zloupotrebe </a:t>
            </a:r>
            <a:r>
              <a:rPr lang="sr-Latn-RS" sz="2000" dirty="0" err="1">
                <a:latin typeface="Arial" panose="020B0604020202020204" pitchFamily="34" charset="0"/>
                <a:cs typeface="Arial" panose="020B0604020202020204" pitchFamily="34" charset="0"/>
              </a:rPr>
              <a:t>psihoaktivnih</a:t>
            </a:r>
            <a:r>
              <a:rPr lang="sr-Latn-RS" sz="2000" dirty="0">
                <a:latin typeface="Arial" panose="020B0604020202020204" pitchFamily="34" charset="0"/>
                <a:cs typeface="Arial" panose="020B0604020202020204" pitchFamily="34" charset="0"/>
              </a:rPr>
              <a:t> supstanci među mladima </a:t>
            </a:r>
          </a:p>
          <a:p>
            <a:r>
              <a:rPr lang="sr-Latn-RS" sz="2000" dirty="0">
                <a:latin typeface="Arial" panose="020B0604020202020204" pitchFamily="34" charset="0"/>
                <a:cs typeface="Arial" panose="020B0604020202020204" pitchFamily="34" charset="0"/>
              </a:rPr>
              <a:t>    u republici Srbiji. Institut za istraživanje i razvoj dobrih praksi, 2020.</a:t>
            </a:r>
          </a:p>
          <a:p>
            <a:pPr marL="285750" indent="-285750">
              <a:buFont typeface="Arial" panose="020B0604020202020204" pitchFamily="34" charset="0"/>
              <a:buChar char="•"/>
            </a:pPr>
            <a:r>
              <a:rPr lang="sr-Latn-RS" sz="2000" dirty="0" err="1">
                <a:latin typeface="Arial" panose="020B0604020202020204" pitchFamily="34" charset="0"/>
                <a:cs typeface="Arial" panose="020B0604020202020204" pitchFamily="34" charset="0"/>
              </a:rPr>
              <a:t>Lažetic</a:t>
            </a:r>
            <a:r>
              <a:rPr lang="sr-Latn-RS" sz="2000" dirty="0">
                <a:latin typeface="Arial" panose="020B0604020202020204" pitchFamily="34" charset="0"/>
                <a:cs typeface="Arial" panose="020B0604020202020204" pitchFamily="34" charset="0"/>
              </a:rPr>
              <a:t> G. Alkoholizam i narkomanija, razumeti i pobediti zavisnost. Beograd: Dosije; 2011.</a:t>
            </a:r>
          </a:p>
          <a:p>
            <a:pPr marL="285750" indent="-285750">
              <a:buFont typeface="Arial" panose="020B0604020202020204" pitchFamily="34" charset="0"/>
              <a:buChar char="•"/>
            </a:pPr>
            <a:r>
              <a:rPr lang="sr-Latn-RS" sz="2000" dirty="0">
                <a:latin typeface="Arial" panose="020B0604020202020204" pitchFamily="34" charset="0"/>
                <a:cs typeface="Arial" panose="020B0604020202020204" pitchFamily="34" charset="0"/>
              </a:rPr>
              <a:t>Marić M. Činioci upotrebe </a:t>
            </a:r>
            <a:r>
              <a:rPr lang="sr-Latn-RS" sz="2000" dirty="0" err="1">
                <a:latin typeface="Arial" panose="020B0604020202020204" pitchFamily="34" charset="0"/>
                <a:cs typeface="Arial" panose="020B0604020202020204" pitchFamily="34" charset="0"/>
              </a:rPr>
              <a:t>psihoaktivnih</a:t>
            </a:r>
            <a:r>
              <a:rPr lang="sr-Latn-RS" sz="2000" dirty="0">
                <a:latin typeface="Arial" panose="020B0604020202020204" pitchFamily="34" charset="0"/>
                <a:cs typeface="Arial" panose="020B0604020202020204" pitchFamily="34" charset="0"/>
              </a:rPr>
              <a:t> supstanci u adolescenciji [doktorska disertacija]. Novi Sad: </a:t>
            </a:r>
          </a:p>
          <a:p>
            <a:r>
              <a:rPr lang="sr-Latn-RS" sz="2000" dirty="0">
                <a:latin typeface="Arial" panose="020B0604020202020204" pitchFamily="34" charset="0"/>
                <a:cs typeface="Arial" panose="020B0604020202020204" pitchFamily="34" charset="0"/>
              </a:rPr>
              <a:t>    Filozofski fakultet; 2001.</a:t>
            </a:r>
          </a:p>
          <a:p>
            <a:pPr marL="285750" indent="-285750">
              <a:buFont typeface="Arial" panose="020B0604020202020204" pitchFamily="34" charset="0"/>
              <a:buChar char="•"/>
            </a:pPr>
            <a:r>
              <a:rPr lang="sr-Latn-RS" sz="2000" dirty="0">
                <a:latin typeface="Arial" panose="020B0604020202020204" pitchFamily="34" charset="0"/>
                <a:cs typeface="Arial" panose="020B0604020202020204" pitchFamily="34" charset="0"/>
              </a:rPr>
              <a:t>Vučković N, </a:t>
            </a:r>
            <a:r>
              <a:rPr lang="sr-Latn-RS" sz="2000" dirty="0" err="1">
                <a:latin typeface="Arial" panose="020B0604020202020204" pitchFamily="34" charset="0"/>
                <a:cs typeface="Arial" panose="020B0604020202020204" pitchFamily="34" charset="0"/>
              </a:rPr>
              <a:t>Dickov</a:t>
            </a:r>
            <a:r>
              <a:rPr lang="sr-Latn-RS" sz="2000" dirty="0">
                <a:latin typeface="Arial" panose="020B0604020202020204" pitchFamily="34" charset="0"/>
                <a:cs typeface="Arial" panose="020B0604020202020204" pitchFamily="34" charset="0"/>
              </a:rPr>
              <a:t> A. Mentalni poremećaji i poremećaji ponašanja zbog upotrebe PAS. </a:t>
            </a:r>
          </a:p>
          <a:p>
            <a:r>
              <a:rPr lang="sr-Latn-RS" sz="2000" dirty="0">
                <a:latin typeface="Arial" panose="020B0604020202020204" pitchFamily="34" charset="0"/>
                <a:cs typeface="Arial" panose="020B0604020202020204" pitchFamily="34" charset="0"/>
              </a:rPr>
              <a:t>    U: Nedić A, Živanović O, urednici. Psihijatrija. Novi Sad: Medicinski fakultet; 2009.</a:t>
            </a:r>
          </a:p>
          <a:p>
            <a:pPr marL="285750" indent="-285750">
              <a:buFont typeface="Arial" panose="020B0604020202020204" pitchFamily="34" charset="0"/>
              <a:buChar char="•"/>
            </a:pPr>
            <a:r>
              <a:rPr lang="sr-Latn-RS" sz="2000" dirty="0" err="1">
                <a:latin typeface="Arial" panose="020B0604020202020204" pitchFamily="34" charset="0"/>
                <a:cs typeface="Arial" panose="020B0604020202020204" pitchFamily="34" charset="0"/>
              </a:rPr>
              <a:t>Schuckit</a:t>
            </a:r>
            <a:r>
              <a:rPr lang="sr-Latn-RS" sz="2000" dirty="0">
                <a:latin typeface="Arial" panose="020B0604020202020204" pitchFamily="34" charset="0"/>
                <a:cs typeface="Arial" panose="020B0604020202020204" pitchFamily="34" charset="0"/>
              </a:rPr>
              <a:t> MA. Drug </a:t>
            </a:r>
            <a:r>
              <a:rPr lang="sr-Latn-RS" sz="2000" dirty="0" err="1">
                <a:latin typeface="Arial" panose="020B0604020202020204" pitchFamily="34" charset="0"/>
                <a:cs typeface="Arial" panose="020B0604020202020204" pitchFamily="34" charset="0"/>
              </a:rPr>
              <a:t>and</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Alcohol</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Abuse</a:t>
            </a:r>
            <a:r>
              <a:rPr lang="sr-Latn-RS" sz="2000" dirty="0">
                <a:latin typeface="Arial" panose="020B0604020202020204" pitchFamily="34" charset="0"/>
                <a:cs typeface="Arial" panose="020B0604020202020204" pitchFamily="34" charset="0"/>
              </a:rPr>
              <a:t>. 5 </a:t>
            </a:r>
            <a:r>
              <a:rPr lang="sr-Latn-RS" sz="2000" dirty="0" err="1">
                <a:latin typeface="Arial" panose="020B0604020202020204" pitchFamily="34" charset="0"/>
                <a:cs typeface="Arial" panose="020B0604020202020204" pitchFamily="34" charset="0"/>
              </a:rPr>
              <a:t>th</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ed</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New</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York</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Kluwer</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Academic</a:t>
            </a:r>
            <a:r>
              <a:rPr lang="sr-Latn-RS" sz="2000" dirty="0">
                <a:latin typeface="Arial" panose="020B0604020202020204" pitchFamily="34" charset="0"/>
                <a:cs typeface="Arial" panose="020B0604020202020204" pitchFamily="34" charset="0"/>
              </a:rPr>
              <a:t>/Plenum </a:t>
            </a:r>
            <a:r>
              <a:rPr lang="sr-Latn-RS" sz="2000" dirty="0" err="1">
                <a:latin typeface="Arial" panose="020B0604020202020204" pitchFamily="34" charset="0"/>
                <a:cs typeface="Arial" panose="020B0604020202020204" pitchFamily="34" charset="0"/>
              </a:rPr>
              <a:t>Publishers</a:t>
            </a:r>
            <a:r>
              <a:rPr lang="sr-Latn-RS" sz="2000" dirty="0">
                <a:latin typeface="Arial" panose="020B0604020202020204" pitchFamily="34" charset="0"/>
                <a:cs typeface="Arial" panose="020B0604020202020204" pitchFamily="34" charset="0"/>
              </a:rPr>
              <a:t>; 2000.</a:t>
            </a:r>
          </a:p>
          <a:p>
            <a:pPr marL="285750" indent="-285750">
              <a:buFont typeface="Arial" panose="020B0604020202020204" pitchFamily="34" charset="0"/>
              <a:buChar char="•"/>
            </a:pPr>
            <a:r>
              <a:rPr lang="sr-Latn-RS" sz="2000" dirty="0">
                <a:latin typeface="Arial" panose="020B0604020202020204" pitchFamily="34" charset="0"/>
                <a:cs typeface="Arial" panose="020B0604020202020204" pitchFamily="34" charset="0"/>
              </a:rPr>
              <a:t>WHO. </a:t>
            </a:r>
            <a:r>
              <a:rPr lang="sr-Latn-RS" sz="2000" dirty="0" err="1">
                <a:latin typeface="Arial" panose="020B0604020202020204" pitchFamily="34" charset="0"/>
                <a:cs typeface="Arial" panose="020B0604020202020204" pitchFamily="34" charset="0"/>
              </a:rPr>
              <a:t>Framework</a:t>
            </a:r>
            <a:r>
              <a:rPr lang="sr-Latn-RS" sz="2000" dirty="0">
                <a:latin typeface="Arial" panose="020B0604020202020204" pitchFamily="34" charset="0"/>
                <a:cs typeface="Arial" panose="020B0604020202020204" pitchFamily="34" charset="0"/>
              </a:rPr>
              <a:t> to </a:t>
            </a:r>
            <a:r>
              <a:rPr lang="sr-Latn-RS" sz="2000" dirty="0" err="1">
                <a:latin typeface="Arial" panose="020B0604020202020204" pitchFamily="34" charset="0"/>
                <a:cs typeface="Arial" panose="020B0604020202020204" pitchFamily="34" charset="0"/>
              </a:rPr>
              <a:t>strengthen</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implementation</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of</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the</a:t>
            </a:r>
            <a:r>
              <a:rPr lang="sr-Latn-RS" sz="2000" dirty="0">
                <a:latin typeface="Arial" panose="020B0604020202020204" pitchFamily="34" charset="0"/>
                <a:cs typeface="Arial" panose="020B0604020202020204" pitchFamily="34" charset="0"/>
              </a:rPr>
              <a:t> WHO </a:t>
            </a:r>
            <a:r>
              <a:rPr lang="sr-Latn-RS" sz="2000" dirty="0" err="1">
                <a:latin typeface="Arial" panose="020B0604020202020204" pitchFamily="34" charset="0"/>
                <a:cs typeface="Arial" panose="020B0604020202020204" pitchFamily="34" charset="0"/>
              </a:rPr>
              <a:t>European</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Action</a:t>
            </a:r>
            <a:r>
              <a:rPr lang="sr-Latn-RS" sz="2000" dirty="0">
                <a:latin typeface="Arial" panose="020B0604020202020204" pitchFamily="34" charset="0"/>
                <a:cs typeface="Arial" panose="020B0604020202020204" pitchFamily="34" charset="0"/>
              </a:rPr>
              <a:t> Plan to </a:t>
            </a:r>
            <a:r>
              <a:rPr lang="sr-Latn-RS" sz="2000" dirty="0" err="1">
                <a:latin typeface="Arial" panose="020B0604020202020204" pitchFamily="34" charset="0"/>
                <a:cs typeface="Arial" panose="020B0604020202020204" pitchFamily="34" charset="0"/>
              </a:rPr>
              <a:t>Reduce</a:t>
            </a:r>
            <a:r>
              <a:rPr lang="sr-Latn-RS" sz="2000" dirty="0">
                <a:latin typeface="Arial" panose="020B0604020202020204" pitchFamily="34" charset="0"/>
                <a:cs typeface="Arial" panose="020B0604020202020204" pitchFamily="34" charset="0"/>
              </a:rPr>
              <a:t> </a:t>
            </a:r>
          </a:p>
          <a:p>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the</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Harmful</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Use</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of</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Alcohol</a:t>
            </a:r>
            <a:r>
              <a:rPr lang="sr-Latn-RS" sz="2000" dirty="0">
                <a:latin typeface="Arial" panose="020B0604020202020204" pitchFamily="34" charset="0"/>
                <a:cs typeface="Arial" panose="020B0604020202020204" pitchFamily="34" charset="0"/>
              </a:rPr>
              <a:t> (EAPA), 2022 – 2025. </a:t>
            </a:r>
            <a:r>
              <a:rPr lang="sr-Latn-RS" sz="2000" dirty="0" err="1">
                <a:latin typeface="Arial" panose="020B0604020202020204" pitchFamily="34" charset="0"/>
                <a:cs typeface="Arial" panose="020B0604020202020204" pitchFamily="34" charset="0"/>
              </a:rPr>
              <a:t>Draft</a:t>
            </a:r>
            <a:r>
              <a:rPr lang="sr-Latn-RS" sz="2000" dirty="0">
                <a:latin typeface="Arial" panose="020B0604020202020204" pitchFamily="34" charset="0"/>
                <a:cs typeface="Arial" panose="020B0604020202020204" pitchFamily="34" charset="0"/>
              </a:rPr>
              <a:t> 13th </a:t>
            </a:r>
            <a:r>
              <a:rPr lang="sr-Latn-RS" sz="2000" dirty="0" err="1">
                <a:latin typeface="Arial" panose="020B0604020202020204" pitchFamily="34" charset="0"/>
                <a:cs typeface="Arial" panose="020B0604020202020204" pitchFamily="34" charset="0"/>
              </a:rPr>
              <a:t>March</a:t>
            </a:r>
            <a:r>
              <a:rPr lang="sr-Latn-RS" sz="2000" dirty="0">
                <a:latin typeface="Arial" panose="020B0604020202020204" pitchFamily="34" charset="0"/>
                <a:cs typeface="Arial" panose="020B0604020202020204" pitchFamily="34" charset="0"/>
              </a:rPr>
              <a:t> 2022. </a:t>
            </a:r>
          </a:p>
          <a:p>
            <a:pPr marL="342900" indent="-342900">
              <a:buFont typeface="Arial" panose="020B0604020202020204" pitchFamily="34" charset="0"/>
              <a:buChar char="•"/>
            </a:pPr>
            <a:r>
              <a:rPr lang="sr-Latn-RS" sz="2000" dirty="0">
                <a:latin typeface="Arial" panose="020B0604020202020204" pitchFamily="34" charset="0"/>
                <a:cs typeface="Arial" panose="020B0604020202020204" pitchFamily="34" charset="0"/>
              </a:rPr>
              <a:t>CDC. </a:t>
            </a:r>
            <a:r>
              <a:rPr lang="sr-Latn-RS" sz="2000" dirty="0" err="1">
                <a:latin typeface="Arial" panose="020B0604020202020204" pitchFamily="34" charset="0"/>
                <a:cs typeface="Arial" panose="020B0604020202020204" pitchFamily="34" charset="0"/>
              </a:rPr>
              <a:t>Alcohol</a:t>
            </a:r>
            <a:r>
              <a:rPr lang="sr-Latn-RS" sz="2000" dirty="0">
                <a:latin typeface="Arial" panose="020B0604020202020204" pitchFamily="34" charset="0"/>
                <a:cs typeface="Arial" panose="020B0604020202020204" pitchFamily="34" charset="0"/>
              </a:rPr>
              <a:t> </a:t>
            </a:r>
            <a:r>
              <a:rPr lang="sr-Latn-RS" sz="2000" dirty="0" err="1">
                <a:latin typeface="Arial" panose="020B0604020202020204" pitchFamily="34" charset="0"/>
                <a:cs typeface="Arial" panose="020B0604020202020204" pitchFamily="34" charset="0"/>
              </a:rPr>
              <a:t>Use</a:t>
            </a:r>
            <a:r>
              <a:rPr lang="sr-Latn-RS" sz="2000" dirty="0">
                <a:latin typeface="Arial" panose="020B0604020202020204" pitchFamily="34" charset="0"/>
                <a:cs typeface="Arial" panose="020B0604020202020204" pitchFamily="34" charset="0"/>
              </a:rPr>
              <a:t>. </a:t>
            </a:r>
            <a:r>
              <a:rPr lang="sr-Latn-RS" sz="2000" dirty="0">
                <a:latin typeface="Arial" panose="020B0604020202020204" pitchFamily="34" charset="0"/>
                <a:cs typeface="Arial" panose="020B0604020202020204" pitchFamily="34" charset="0"/>
                <a:hlinkClick r:id="rId7"/>
              </a:rPr>
              <a:t>https://www.cdc.gov/chronicdisease/resources/publications/factsheets/alcohol.htm</a:t>
            </a:r>
            <a:r>
              <a:rPr lang="sr-Latn-RS"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sr-Latn-RS" sz="2000" dirty="0">
                <a:latin typeface="Arial" panose="020B0604020202020204" pitchFamily="34" charset="0"/>
                <a:cs typeface="Arial" panose="020B0604020202020204" pitchFamily="34" charset="0"/>
              </a:rPr>
              <a:t>ESPAD. </a:t>
            </a:r>
            <a:r>
              <a:rPr lang="sr-Latn-RS" sz="2000" dirty="0">
                <a:latin typeface="Arial" panose="020B0604020202020204" pitchFamily="34" charset="0"/>
                <a:cs typeface="Arial" panose="020B0604020202020204" pitchFamily="34" charset="0"/>
                <a:hlinkClick r:id="rId8"/>
              </a:rPr>
              <a:t>http://www.espad.org</a:t>
            </a:r>
            <a:r>
              <a:rPr lang="sr-Latn-RS"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sr-Latn-R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25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581197" y="499983"/>
            <a:ext cx="11029605" cy="2369128"/>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sr-Latn-RS" sz="2800" b="1" dirty="0">
                <a:solidFill>
                  <a:srgbClr val="FF0000"/>
                </a:solidFill>
                <a:latin typeface="+mn-lt"/>
                <a:cs typeface="Calibri" panose="020F0502020204030204" pitchFamily="34" charset="0"/>
              </a:rPr>
              <a:t>Šta je zavisnost?</a:t>
            </a:r>
          </a:p>
          <a:p>
            <a:pPr algn="l"/>
            <a:endParaRPr lang="sr-Latn-RS" sz="2400" dirty="0">
              <a:latin typeface="+mn-lt"/>
              <a:cs typeface="Calibri" panose="020F0502020204030204" pitchFamily="34" charset="0"/>
            </a:endParaRPr>
          </a:p>
          <a:p>
            <a:pPr algn="l"/>
            <a:r>
              <a:rPr lang="sr-Latn-RS" sz="2400" dirty="0">
                <a:latin typeface="Arial" panose="020B0604020202020204" pitchFamily="34" charset="0"/>
                <a:cs typeface="Arial" panose="020B0604020202020204" pitchFamily="34" charset="0"/>
              </a:rPr>
              <a:t>Zavisnost je psihičko  i fizičko stanje nastalo kao rezultat interakcije </a:t>
            </a:r>
            <a:r>
              <a:rPr lang="sr-Latn-RS" sz="2400" dirty="0">
                <a:solidFill>
                  <a:srgbClr val="FF0000"/>
                </a:solidFill>
                <a:latin typeface="Arial" panose="020B0604020202020204" pitchFamily="34" charset="0"/>
                <a:cs typeface="Arial" panose="020B0604020202020204" pitchFamily="34" charset="0"/>
              </a:rPr>
              <a:t>između živog organizma i PAS</a:t>
            </a:r>
            <a:r>
              <a:rPr lang="sr-Latn-RS" sz="2400" dirty="0">
                <a:latin typeface="Arial" panose="020B0604020202020204" pitchFamily="34" charset="0"/>
                <a:cs typeface="Arial" panose="020B0604020202020204" pitchFamily="34" charset="0"/>
              </a:rPr>
              <a:t> u okviru koga postoji neodoljiv zahtev da se nastavi sa uzimanjem droge u cilju korišćenja njenih psihičkih efekata ili izbegavanja neprijatnosti koje se pojavljuju u sklopu apstinencijalnog sindroma.</a:t>
            </a:r>
            <a:br>
              <a:rPr lang="sr-Latn-RS" sz="2400" b="1" dirty="0">
                <a:latin typeface="Arial" panose="020B0604020202020204" pitchFamily="34" charset="0"/>
                <a:cs typeface="Arial" panose="020B0604020202020204" pitchFamily="34" charset="0"/>
              </a:rPr>
            </a:br>
            <a:br>
              <a:rPr lang="sr-Latn-RS" sz="2400" dirty="0"/>
            </a:br>
            <a:endParaRPr lang="sr-Latn-RS" sz="2400" dirty="0"/>
          </a:p>
        </p:txBody>
      </p:sp>
      <p:sp>
        <p:nvSpPr>
          <p:cNvPr id="3" name="Naslov 1"/>
          <p:cNvSpPr txBox="1">
            <a:spLocks/>
          </p:cNvSpPr>
          <p:nvPr/>
        </p:nvSpPr>
        <p:spPr>
          <a:xfrm>
            <a:off x="474981" y="3134153"/>
            <a:ext cx="10879974" cy="2815244"/>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sr-Latn-RS" sz="2800" b="1" dirty="0">
                <a:solidFill>
                  <a:srgbClr val="FF0000"/>
                </a:solidFill>
                <a:latin typeface="+mn-lt"/>
                <a:cs typeface="Calibri" panose="020F0502020204030204" pitchFamily="34" charset="0"/>
              </a:rPr>
              <a:t>Šta su </a:t>
            </a:r>
            <a:r>
              <a:rPr lang="sr-Latn-RS" sz="2800" b="1" dirty="0" err="1">
                <a:solidFill>
                  <a:srgbClr val="FF0000"/>
                </a:solidFill>
                <a:latin typeface="+mn-lt"/>
                <a:cs typeface="Calibri" panose="020F0502020204030204" pitchFamily="34" charset="0"/>
              </a:rPr>
              <a:t>psihoaktivne</a:t>
            </a:r>
            <a:r>
              <a:rPr lang="sr-Latn-RS" sz="2800" b="1" dirty="0">
                <a:solidFill>
                  <a:srgbClr val="FF0000"/>
                </a:solidFill>
                <a:latin typeface="+mn-lt"/>
                <a:cs typeface="Calibri" panose="020F0502020204030204" pitchFamily="34" charset="0"/>
              </a:rPr>
              <a:t> supstance-PAS?</a:t>
            </a:r>
            <a:br>
              <a:rPr lang="sr-Cyrl-RS" sz="2800" b="1" dirty="0">
                <a:latin typeface="+mn-lt"/>
                <a:cs typeface="Calibri" panose="020F0502020204030204" pitchFamily="34" charset="0"/>
              </a:rPr>
            </a:br>
            <a:endParaRPr lang="sr-Cyrl-RS" sz="2400" b="1"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sr-Latn-RS" sz="2400" dirty="0">
                <a:latin typeface="Arial" panose="020B0604020202020204" pitchFamily="34" charset="0"/>
                <a:cs typeface="Arial" panose="020B0604020202020204" pitchFamily="34" charset="0"/>
              </a:rPr>
              <a:t>Svaka supstanca koja unesena u organizam može da modifikuje jednu ili više funkcija. (SZO,1969.)</a:t>
            </a:r>
          </a:p>
          <a:p>
            <a:pPr marL="342900" indent="-342900" algn="l">
              <a:buFont typeface="Arial" panose="020B0604020202020204" pitchFamily="34" charset="0"/>
              <a:buChar char="•"/>
            </a:pPr>
            <a:r>
              <a:rPr lang="sr-Latn-RS" sz="2400" dirty="0">
                <a:latin typeface="Arial" panose="020B0604020202020204" pitchFamily="34" charset="0"/>
                <a:cs typeface="Arial" panose="020B0604020202020204" pitchFamily="34" charset="0"/>
              </a:rPr>
              <a:t>Prirodno ili sintetičko sredstvo koje deluje na nervni sistem i dovodi do psiholoških promena.</a:t>
            </a:r>
          </a:p>
          <a:p>
            <a:pPr marL="342900" indent="-342900" algn="l">
              <a:buFont typeface="Arial" panose="020B0604020202020204" pitchFamily="34" charset="0"/>
              <a:buChar char="•"/>
            </a:pPr>
            <a:r>
              <a:rPr lang="sr-Latn-RS" sz="2400" dirty="0">
                <a:latin typeface="Arial" panose="020B0604020202020204" pitchFamily="34" charset="0"/>
                <a:cs typeface="Arial" panose="020B0604020202020204" pitchFamily="34" charset="0"/>
              </a:rPr>
              <a:t>Dugotrajnim uzimanjem izazivaju bolesti zavisnosti. (Pedagoški leksikon)</a:t>
            </a:r>
          </a:p>
          <a:p>
            <a:pPr marL="342900" indent="-342900" algn="l">
              <a:buFont typeface="Arial" panose="020B0604020202020204" pitchFamily="34" charset="0"/>
              <a:buChar char="•"/>
            </a:pPr>
            <a:r>
              <a:rPr lang="sr-Latn-RS" sz="2400" dirty="0">
                <a:solidFill>
                  <a:srgbClr val="FF0000"/>
                </a:solidFill>
                <a:latin typeface="Arial" panose="020B0604020202020204" pitchFamily="34" charset="0"/>
                <a:cs typeface="Arial" panose="020B0604020202020204" pitchFamily="34" charset="0"/>
              </a:rPr>
              <a:t>Supstance koje menjaju raspoloženje, mišljenje ili ponašanje.</a:t>
            </a:r>
          </a:p>
          <a:p>
            <a:pPr algn="l"/>
            <a:br>
              <a:rPr lang="sr-Latn-RS" sz="2000" dirty="0"/>
            </a:br>
            <a:endParaRPr lang="sr-Latn-RS" sz="2000" dirty="0"/>
          </a:p>
        </p:txBody>
      </p:sp>
    </p:spTree>
    <p:extLst>
      <p:ext uri="{BB962C8B-B14F-4D97-AF65-F5344CB8AC3E}">
        <p14:creationId xmlns:p14="http://schemas.microsoft.com/office/powerpoint/2010/main" val="315655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Čuvar mesta za sadržaj 2"/>
          <p:cNvSpPr>
            <a:spLocks noGrp="1"/>
          </p:cNvSpPr>
          <p:nvPr>
            <p:ph idx="1"/>
          </p:nvPr>
        </p:nvSpPr>
        <p:spPr>
          <a:xfrm>
            <a:off x="404565" y="606830"/>
            <a:ext cx="10849493" cy="6251170"/>
          </a:xfrm>
        </p:spPr>
        <p:txBody>
          <a:bodyPr>
            <a:normAutofit/>
          </a:bodyPr>
          <a:lstStyle/>
          <a:p>
            <a:pPr marL="0" indent="0">
              <a:buNone/>
            </a:pPr>
            <a:r>
              <a:rPr lang="sr-Latn-RS" b="1" dirty="0">
                <a:solidFill>
                  <a:srgbClr val="FF0000"/>
                </a:solidFill>
                <a:latin typeface="Arial" panose="020B0604020202020204" pitchFamily="34" charset="0"/>
                <a:cs typeface="Arial" panose="020B0604020202020204" pitchFamily="34" charset="0"/>
              </a:rPr>
              <a:t>  </a:t>
            </a:r>
            <a:r>
              <a:rPr lang="sr-Latn-RS" sz="3200" b="1" dirty="0">
                <a:solidFill>
                  <a:srgbClr val="FF0000"/>
                </a:solidFill>
                <a:latin typeface="Arial" panose="020B0604020202020204" pitchFamily="34" charset="0"/>
                <a:cs typeface="Arial" panose="020B0604020202020204" pitchFamily="34" charset="0"/>
              </a:rPr>
              <a:t>Vrste zavisnosti:</a:t>
            </a:r>
          </a:p>
          <a:p>
            <a:r>
              <a:rPr lang="sr-Latn-RS" sz="2400" dirty="0">
                <a:solidFill>
                  <a:srgbClr val="FF0000"/>
                </a:solidFill>
                <a:latin typeface="Arial" panose="020B0604020202020204" pitchFamily="34" charset="0"/>
                <a:cs typeface="Arial" panose="020B0604020202020204" pitchFamily="34" charset="0"/>
              </a:rPr>
              <a:t>Fizička zavisnost </a:t>
            </a:r>
            <a:r>
              <a:rPr lang="sr-Latn-RS" sz="2400" dirty="0">
                <a:latin typeface="Arial" panose="020B0604020202020204" pitchFamily="34" charset="0"/>
                <a:cs typeface="Arial" panose="020B0604020202020204" pitchFamily="34" charset="0"/>
              </a:rPr>
              <a:t>nastaje kada se droga na takav način ugrađuje u razmenu materija u organizmu, da isti u slučaju izostanka droge reaguje sa mučiteljskim pojavama izostanka droge. Zavisniku  je sad potrebna droga da bi izbegao pojave izostanka droge.</a:t>
            </a:r>
          </a:p>
          <a:p>
            <a:r>
              <a:rPr lang="sr-Latn-RS" sz="2400" dirty="0">
                <a:solidFill>
                  <a:srgbClr val="FF0000"/>
                </a:solidFill>
                <a:latin typeface="Arial" panose="020B0604020202020204" pitchFamily="34" charset="0"/>
                <a:cs typeface="Arial" panose="020B0604020202020204" pitchFamily="34" charset="0"/>
              </a:rPr>
              <a:t>Psihička zavisnost </a:t>
            </a:r>
            <a:r>
              <a:rPr lang="sr-Latn-RS" sz="2400" dirty="0">
                <a:latin typeface="Arial" panose="020B0604020202020204" pitchFamily="34" charset="0"/>
                <a:cs typeface="Arial" panose="020B0604020202020204" pitchFamily="34" charset="0"/>
              </a:rPr>
              <a:t>je manje ili više jaka, često </a:t>
            </a:r>
            <a:r>
              <a:rPr lang="sr-Latn-RS" sz="2400" dirty="0" err="1">
                <a:latin typeface="Arial" panose="020B0604020202020204" pitchFamily="34" charset="0"/>
                <a:cs typeface="Arial" panose="020B0604020202020204" pitchFamily="34" charset="0"/>
              </a:rPr>
              <a:t>neodovoljiva</a:t>
            </a:r>
            <a:r>
              <a:rPr lang="sr-Latn-RS" sz="2400" dirty="0">
                <a:latin typeface="Arial" panose="020B0604020202020204" pitchFamily="34" charset="0"/>
                <a:cs typeface="Arial" panose="020B0604020202020204" pitchFamily="34" charset="0"/>
              </a:rPr>
              <a:t> potreba da se uzima droga zbog svog psihološkog </a:t>
            </a:r>
            <a:r>
              <a:rPr lang="sr-Latn-RS" sz="2400" dirty="0" err="1">
                <a:latin typeface="Arial" panose="020B0604020202020204" pitchFamily="34" charset="0"/>
                <a:cs typeface="Arial" panose="020B0604020202020204" pitchFamily="34" charset="0"/>
              </a:rPr>
              <a:t>otupljujućeg</a:t>
            </a:r>
            <a:r>
              <a:rPr lang="sr-Latn-RS" sz="2400" dirty="0">
                <a:latin typeface="Arial" panose="020B0604020202020204" pitchFamily="34" charset="0"/>
                <a:cs typeface="Arial" panose="020B0604020202020204" pitchFamily="34" charset="0"/>
              </a:rPr>
              <a:t>, </a:t>
            </a:r>
            <a:r>
              <a:rPr lang="sr-Latn-RS" sz="2400" dirty="0" err="1">
                <a:latin typeface="Arial" panose="020B0604020202020204" pitchFamily="34" charset="0"/>
                <a:cs typeface="Arial" panose="020B0604020202020204" pitchFamily="34" charset="0"/>
              </a:rPr>
              <a:t>razgađujućeg</a:t>
            </a:r>
            <a:r>
              <a:rPr lang="sr-Latn-RS" sz="2400" dirty="0">
                <a:latin typeface="Arial" panose="020B0604020202020204" pitchFamily="34" charset="0"/>
                <a:cs typeface="Arial" panose="020B0604020202020204" pitchFamily="34" charset="0"/>
              </a:rPr>
              <a:t>, halucinogenog dejstva.</a:t>
            </a:r>
          </a:p>
          <a:p>
            <a:r>
              <a:rPr lang="sr-Latn-RS" sz="2400" dirty="0">
                <a:solidFill>
                  <a:srgbClr val="FF0000"/>
                </a:solidFill>
                <a:latin typeface="Arial" panose="020B0604020202020204" pitchFamily="34" charset="0"/>
                <a:cs typeface="Arial" panose="020B0604020202020204" pitchFamily="34" charset="0"/>
              </a:rPr>
              <a:t>Razvoj tolerancije </a:t>
            </a:r>
            <a:r>
              <a:rPr lang="sr-Latn-RS" sz="2400" dirty="0">
                <a:latin typeface="Arial" panose="020B0604020202020204" pitchFamily="34" charset="0"/>
                <a:cs typeface="Arial" panose="020B0604020202020204" pitchFamily="34" charset="0"/>
              </a:rPr>
              <a:t>počinje kada se telo već naviklo na PAS. To znači da do tada potrebna količina droge više nije dovoljna, da bi se postiglo određeno dejstvo. To dovodi do povećanja doze, ili do kraćih perioda između konzumacija. </a:t>
            </a:r>
          </a:p>
        </p:txBody>
      </p:sp>
    </p:spTree>
    <p:extLst>
      <p:ext uri="{BB962C8B-B14F-4D97-AF65-F5344CB8AC3E}">
        <p14:creationId xmlns:p14="http://schemas.microsoft.com/office/powerpoint/2010/main" val="178721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267334"/>
            <a:ext cx="10515600" cy="1325563"/>
          </a:xfrm>
        </p:spPr>
        <p:txBody>
          <a:bodyPr>
            <a:normAutofit/>
          </a:bodyPr>
          <a:lstStyle/>
          <a:p>
            <a:r>
              <a:rPr lang="sr-Latn-RS" sz="3200" b="1" dirty="0">
                <a:solidFill>
                  <a:srgbClr val="FF0000"/>
                </a:solidFill>
                <a:latin typeface="Arial" panose="020B0604020202020204" pitchFamily="34" charset="0"/>
                <a:cs typeface="Arial" panose="020B0604020202020204" pitchFamily="34" charset="0"/>
              </a:rPr>
              <a:t>Od čega se sve može razviti zavisnost</a:t>
            </a:r>
            <a:r>
              <a:rPr lang="sr-Cyrl-RS" sz="3200" b="1" dirty="0">
                <a:solidFill>
                  <a:srgbClr val="FF0000"/>
                </a:solidFill>
                <a:latin typeface="Arial" panose="020B0604020202020204" pitchFamily="34" charset="0"/>
                <a:cs typeface="Arial" panose="020B0604020202020204" pitchFamily="34" charset="0"/>
              </a:rPr>
              <a:t>?</a:t>
            </a:r>
            <a:endParaRPr lang="sr-Latn-RS" sz="3200" b="1" dirty="0">
              <a:solidFill>
                <a:srgbClr val="FF0000"/>
              </a:solidFill>
              <a:latin typeface="Arial" panose="020B0604020202020204" pitchFamily="34" charset="0"/>
              <a:cs typeface="Arial" panose="020B0604020202020204" pitchFamily="34" charset="0"/>
            </a:endParaRPr>
          </a:p>
        </p:txBody>
      </p:sp>
      <p:sp>
        <p:nvSpPr>
          <p:cNvPr id="3" name="Čuvar mesta za sadržaj 2"/>
          <p:cNvSpPr>
            <a:spLocks noGrp="1"/>
          </p:cNvSpPr>
          <p:nvPr>
            <p:ph idx="1"/>
          </p:nvPr>
        </p:nvSpPr>
        <p:spPr>
          <a:xfrm>
            <a:off x="587229" y="1333850"/>
            <a:ext cx="10583691" cy="4741427"/>
          </a:xfrm>
        </p:spPr>
        <p:txBody>
          <a:bodyPr>
            <a:normAutofit fontScale="92500" lnSpcReduction="10000"/>
          </a:bodyPr>
          <a:lstStyle/>
          <a:p>
            <a:pPr>
              <a:lnSpc>
                <a:spcPct val="120000"/>
              </a:lnSpc>
              <a:spcBef>
                <a:spcPts val="0"/>
              </a:spcBef>
            </a:pPr>
            <a:r>
              <a:rPr lang="sr-Latn-RS" sz="2600" dirty="0" err="1">
                <a:latin typeface="Arial" panose="020B0604020202020204" pitchFamily="34" charset="0"/>
                <a:cs typeface="Arial" panose="020B0604020202020204" pitchFamily="34" charset="0"/>
              </a:rPr>
              <a:t>Psihoaktivne</a:t>
            </a:r>
            <a:r>
              <a:rPr lang="sr-Latn-RS" sz="2600" dirty="0">
                <a:latin typeface="Arial" panose="020B0604020202020204" pitchFamily="34" charset="0"/>
                <a:cs typeface="Arial" panose="020B0604020202020204" pitchFamily="34" charset="0"/>
              </a:rPr>
              <a:t> supstance </a:t>
            </a:r>
            <a:r>
              <a:rPr lang="sr-Cyrl-RS" sz="2600" dirty="0">
                <a:latin typeface="Arial" panose="020B0604020202020204" pitchFamily="34" charset="0"/>
                <a:cs typeface="Arial" panose="020B0604020202020204" pitchFamily="34" charset="0"/>
              </a:rPr>
              <a:t>(</a:t>
            </a:r>
            <a:r>
              <a:rPr lang="sr-Latn-RS" sz="2600" dirty="0">
                <a:latin typeface="Arial" panose="020B0604020202020204" pitchFamily="34" charset="0"/>
                <a:cs typeface="Arial" panose="020B0604020202020204" pitchFamily="34" charset="0"/>
              </a:rPr>
              <a:t>PAS</a:t>
            </a:r>
            <a:r>
              <a:rPr lang="sr-Cyrl-RS" sz="2600" dirty="0">
                <a:latin typeface="Arial" panose="020B0604020202020204" pitchFamily="34" charset="0"/>
                <a:cs typeface="Arial" panose="020B0604020202020204" pitchFamily="34" charset="0"/>
              </a:rPr>
              <a:t>) –</a:t>
            </a:r>
            <a:r>
              <a:rPr lang="sr-Latn-RS" sz="2600" dirty="0">
                <a:latin typeface="Arial" panose="020B0604020202020204" pitchFamily="34" charset="0"/>
                <a:cs typeface="Arial" panose="020B0604020202020204" pitchFamily="34" charset="0"/>
              </a:rPr>
              <a:t> </a:t>
            </a:r>
            <a:r>
              <a:rPr lang="sr-Latn-RS" sz="2600" dirty="0" err="1">
                <a:latin typeface="Arial" panose="020B0604020202020204" pitchFamily="34" charset="0"/>
                <a:cs typeface="Arial" panose="020B0604020202020204" pitchFamily="34" charset="0"/>
              </a:rPr>
              <a:t>duvan,alkohol</a:t>
            </a:r>
            <a:r>
              <a:rPr lang="sr-Latn-RS" sz="2600" dirty="0">
                <a:latin typeface="Arial" panose="020B0604020202020204" pitchFamily="34" charset="0"/>
                <a:cs typeface="Arial" panose="020B0604020202020204" pitchFamily="34" charset="0"/>
              </a:rPr>
              <a:t> i droge</a:t>
            </a:r>
          </a:p>
          <a:p>
            <a:pPr marL="0" indent="0">
              <a:lnSpc>
                <a:spcPct val="120000"/>
              </a:lnSpc>
              <a:spcBef>
                <a:spcPts val="0"/>
              </a:spcBef>
              <a:buNone/>
            </a:pPr>
            <a:endParaRPr lang="sr-Cyrl-RS" sz="2600" dirty="0">
              <a:latin typeface="Arial" panose="020B0604020202020204" pitchFamily="34" charset="0"/>
              <a:cs typeface="Arial" panose="020B0604020202020204" pitchFamily="34" charset="0"/>
            </a:endParaRPr>
          </a:p>
          <a:p>
            <a:pPr>
              <a:lnSpc>
                <a:spcPct val="120000"/>
              </a:lnSpc>
              <a:spcBef>
                <a:spcPts val="0"/>
              </a:spcBef>
            </a:pPr>
            <a:r>
              <a:rPr lang="sr-Latn-RS" sz="2600" dirty="0">
                <a:latin typeface="Arial" panose="020B0604020202020204" pitchFamily="34" charset="0"/>
                <a:cs typeface="Arial" panose="020B0604020202020204" pitchFamily="34" charset="0"/>
              </a:rPr>
              <a:t>Video </a:t>
            </a:r>
            <a:r>
              <a:rPr lang="sr-Latn-RS" sz="2600" dirty="0" err="1">
                <a:latin typeface="Arial" panose="020B0604020202020204" pitchFamily="34" charset="0"/>
                <a:cs typeface="Arial" panose="020B0604020202020204" pitchFamily="34" charset="0"/>
              </a:rPr>
              <a:t>ige</a:t>
            </a:r>
            <a:r>
              <a:rPr lang="sr-Latn-RS" sz="2600" dirty="0">
                <a:latin typeface="Arial" panose="020B0604020202020204" pitchFamily="34" charset="0"/>
                <a:cs typeface="Arial" panose="020B0604020202020204" pitchFamily="34" charset="0"/>
              </a:rPr>
              <a:t> i internet</a:t>
            </a:r>
            <a:r>
              <a:rPr lang="sr-Cyrl-RS" sz="2600" dirty="0">
                <a:latin typeface="Arial" panose="020B0604020202020204" pitchFamily="34" charset="0"/>
                <a:cs typeface="Arial" panose="020B0604020202020204" pitchFamily="34" charset="0"/>
              </a:rPr>
              <a:t>/</a:t>
            </a:r>
            <a:r>
              <a:rPr lang="sr-Latn-RS" sz="2600" dirty="0">
                <a:latin typeface="Arial" panose="020B0604020202020204" pitchFamily="34" charset="0"/>
                <a:cs typeface="Arial" panose="020B0604020202020204" pitchFamily="34" charset="0"/>
              </a:rPr>
              <a:t>društvene mreže</a:t>
            </a:r>
            <a:r>
              <a:rPr lang="sr-Cyrl-RS" sz="2600" dirty="0">
                <a:latin typeface="Arial" panose="020B0604020202020204" pitchFamily="34" charset="0"/>
                <a:cs typeface="Arial" panose="020B0604020202020204" pitchFamily="34" charset="0"/>
              </a:rPr>
              <a:t> (</a:t>
            </a:r>
            <a:r>
              <a:rPr lang="sr-Latn-RS" sz="2600" i="1" dirty="0" err="1">
                <a:latin typeface="Arial" panose="020B0604020202020204" pitchFamily="34" charset="0"/>
                <a:cs typeface="Arial" panose="020B0604020202020204" pitchFamily="34" charset="0"/>
              </a:rPr>
              <a:t>fb</a:t>
            </a:r>
            <a:r>
              <a:rPr lang="sr-Latn-RS" sz="2600" i="1" dirty="0">
                <a:latin typeface="Arial" panose="020B0604020202020204" pitchFamily="34" charset="0"/>
                <a:cs typeface="Arial" panose="020B0604020202020204" pitchFamily="34" charset="0"/>
              </a:rPr>
              <a:t>, </a:t>
            </a:r>
            <a:r>
              <a:rPr lang="sr-Latn-RS" sz="2600" i="1" dirty="0" err="1">
                <a:latin typeface="Arial" panose="020B0604020202020204" pitchFamily="34" charset="0"/>
                <a:cs typeface="Arial" panose="020B0604020202020204" pitchFamily="34" charset="0"/>
              </a:rPr>
              <a:t>instagram</a:t>
            </a:r>
            <a:r>
              <a:rPr lang="sr-Latn-RS" sz="2600" i="1" dirty="0">
                <a:latin typeface="Arial" panose="020B0604020202020204" pitchFamily="34" charset="0"/>
                <a:cs typeface="Arial" panose="020B0604020202020204" pitchFamily="34" charset="0"/>
              </a:rPr>
              <a:t>, tik-tok, </a:t>
            </a:r>
            <a:r>
              <a:rPr lang="sr-Latn-RS" sz="2600" i="1" dirty="0" err="1">
                <a:latin typeface="Arial" panose="020B0604020202020204" pitchFamily="34" charset="0"/>
                <a:cs typeface="Arial" panose="020B0604020202020204" pitchFamily="34" charset="0"/>
              </a:rPr>
              <a:t>snapchat</a:t>
            </a:r>
            <a:r>
              <a:rPr lang="sr-Cyrl-RS" sz="2600" dirty="0">
                <a:latin typeface="Arial" panose="020B0604020202020204" pitchFamily="34" charset="0"/>
                <a:cs typeface="Arial" panose="020B0604020202020204" pitchFamily="34" charset="0"/>
              </a:rPr>
              <a:t>)</a:t>
            </a:r>
          </a:p>
          <a:p>
            <a:pPr>
              <a:lnSpc>
                <a:spcPct val="120000"/>
              </a:lnSpc>
              <a:spcBef>
                <a:spcPts val="0"/>
              </a:spcBef>
            </a:pPr>
            <a:endParaRPr lang="sr-Cyrl-RS" sz="2600" dirty="0">
              <a:latin typeface="Arial" panose="020B0604020202020204" pitchFamily="34" charset="0"/>
              <a:cs typeface="Arial" panose="020B0604020202020204" pitchFamily="34" charset="0"/>
            </a:endParaRPr>
          </a:p>
          <a:p>
            <a:pPr>
              <a:lnSpc>
                <a:spcPct val="120000"/>
              </a:lnSpc>
              <a:spcBef>
                <a:spcPts val="0"/>
              </a:spcBef>
            </a:pPr>
            <a:r>
              <a:rPr lang="sr-Latn-RS" sz="2600" dirty="0">
                <a:latin typeface="Arial" panose="020B0604020202020204" pitchFamily="34" charset="0"/>
                <a:cs typeface="Arial" panose="020B0604020202020204" pitchFamily="34" charset="0"/>
              </a:rPr>
              <a:t>Igre na sreću i kocka</a:t>
            </a:r>
            <a:r>
              <a:rPr lang="sr-Cyrl-RS" sz="2600" dirty="0">
                <a:latin typeface="Arial" panose="020B0604020202020204" pitchFamily="34" charset="0"/>
                <a:cs typeface="Arial" panose="020B0604020202020204" pitchFamily="34" charset="0"/>
              </a:rPr>
              <a:t> (</a:t>
            </a:r>
            <a:r>
              <a:rPr lang="sr-Latn-RS" sz="2600" dirty="0">
                <a:latin typeface="Arial" panose="020B0604020202020204" pitchFamily="34" charset="0"/>
                <a:cs typeface="Arial" panose="020B0604020202020204" pitchFamily="34" charset="0"/>
              </a:rPr>
              <a:t>karte</a:t>
            </a:r>
            <a:r>
              <a:rPr lang="sr-Cyrl-RS" sz="2600" dirty="0">
                <a:latin typeface="Arial" panose="020B0604020202020204" pitchFamily="34" charset="0"/>
                <a:cs typeface="Arial" panose="020B0604020202020204" pitchFamily="34" charset="0"/>
              </a:rPr>
              <a:t>, </a:t>
            </a:r>
            <a:r>
              <a:rPr lang="sr-Latn-RS" sz="2600" dirty="0">
                <a:latin typeface="Arial" panose="020B0604020202020204" pitchFamily="34" charset="0"/>
                <a:cs typeface="Arial" panose="020B0604020202020204" pitchFamily="34" charset="0"/>
              </a:rPr>
              <a:t>rulet</a:t>
            </a:r>
            <a:r>
              <a:rPr lang="sr-Cyrl-RS" sz="2600" dirty="0">
                <a:latin typeface="Arial" panose="020B0604020202020204" pitchFamily="34" charset="0"/>
                <a:cs typeface="Arial" panose="020B0604020202020204" pitchFamily="34" charset="0"/>
              </a:rPr>
              <a:t>, </a:t>
            </a:r>
            <a:r>
              <a:rPr lang="sr-Latn-RS" sz="2600" dirty="0">
                <a:latin typeface="Arial" panose="020B0604020202020204" pitchFamily="34" charset="0"/>
                <a:cs typeface="Arial" panose="020B0604020202020204" pitchFamily="34" charset="0"/>
              </a:rPr>
              <a:t>slot mašine</a:t>
            </a:r>
            <a:r>
              <a:rPr lang="sr-Cyrl-RS" sz="2600" dirty="0">
                <a:latin typeface="Arial" panose="020B0604020202020204" pitchFamily="34" charset="0"/>
                <a:cs typeface="Arial" panose="020B0604020202020204" pitchFamily="34" charset="0"/>
              </a:rPr>
              <a:t>)</a:t>
            </a:r>
          </a:p>
          <a:p>
            <a:pPr>
              <a:lnSpc>
                <a:spcPct val="120000"/>
              </a:lnSpc>
              <a:spcBef>
                <a:spcPts val="0"/>
              </a:spcBef>
            </a:pPr>
            <a:endParaRPr lang="sr-Cyrl-RS" sz="2600" dirty="0">
              <a:latin typeface="Arial" panose="020B0604020202020204" pitchFamily="34" charset="0"/>
              <a:cs typeface="Arial" panose="020B0604020202020204" pitchFamily="34" charset="0"/>
            </a:endParaRPr>
          </a:p>
          <a:p>
            <a:pPr>
              <a:lnSpc>
                <a:spcPct val="120000"/>
              </a:lnSpc>
              <a:spcBef>
                <a:spcPts val="0"/>
              </a:spcBef>
            </a:pPr>
            <a:r>
              <a:rPr lang="sr-Latn-RS" sz="2600" dirty="0">
                <a:latin typeface="Arial" panose="020B0604020202020204" pitchFamily="34" charset="0"/>
                <a:cs typeface="Arial" panose="020B0604020202020204" pitchFamily="34" charset="0"/>
              </a:rPr>
              <a:t>Seks</a:t>
            </a:r>
            <a:endParaRPr lang="sr-Cyrl-RS" sz="2600" dirty="0">
              <a:latin typeface="Arial" panose="020B0604020202020204" pitchFamily="34" charset="0"/>
              <a:cs typeface="Arial" panose="020B0604020202020204" pitchFamily="34" charset="0"/>
            </a:endParaRPr>
          </a:p>
          <a:p>
            <a:pPr>
              <a:lnSpc>
                <a:spcPct val="120000"/>
              </a:lnSpc>
              <a:spcBef>
                <a:spcPts val="0"/>
              </a:spcBef>
            </a:pPr>
            <a:endParaRPr lang="sr-Cyrl-RS" sz="2600" dirty="0">
              <a:latin typeface="Arial" panose="020B0604020202020204" pitchFamily="34" charset="0"/>
              <a:cs typeface="Arial" panose="020B0604020202020204" pitchFamily="34" charset="0"/>
            </a:endParaRPr>
          </a:p>
          <a:p>
            <a:pPr>
              <a:lnSpc>
                <a:spcPct val="120000"/>
              </a:lnSpc>
              <a:spcBef>
                <a:spcPts val="0"/>
              </a:spcBef>
            </a:pPr>
            <a:r>
              <a:rPr lang="sr-Latn-RS" sz="2600" dirty="0">
                <a:latin typeface="Arial" panose="020B0604020202020204" pitchFamily="34" charset="0"/>
                <a:cs typeface="Arial" panose="020B0604020202020204" pitchFamily="34" charset="0"/>
              </a:rPr>
              <a:t>Kupovina</a:t>
            </a:r>
            <a:endParaRPr lang="sr-Cyrl-RS" sz="2600" dirty="0">
              <a:latin typeface="Arial" panose="020B0604020202020204" pitchFamily="34" charset="0"/>
              <a:cs typeface="Arial" panose="020B0604020202020204" pitchFamily="34" charset="0"/>
            </a:endParaRPr>
          </a:p>
          <a:p>
            <a:pPr>
              <a:lnSpc>
                <a:spcPct val="120000"/>
              </a:lnSpc>
              <a:spcBef>
                <a:spcPts val="0"/>
              </a:spcBef>
            </a:pPr>
            <a:endParaRPr lang="sr-Cyrl-RS" sz="2600" dirty="0">
              <a:latin typeface="Arial" panose="020B0604020202020204" pitchFamily="34" charset="0"/>
              <a:cs typeface="Arial" panose="020B0604020202020204" pitchFamily="34" charset="0"/>
            </a:endParaRPr>
          </a:p>
          <a:p>
            <a:pPr>
              <a:lnSpc>
                <a:spcPct val="120000"/>
              </a:lnSpc>
              <a:spcBef>
                <a:spcPts val="0"/>
              </a:spcBef>
            </a:pPr>
            <a:r>
              <a:rPr lang="sr-Latn-RS" sz="2600" dirty="0">
                <a:latin typeface="Arial" panose="020B0604020202020204" pitchFamily="34" charset="0"/>
                <a:cs typeface="Arial" panose="020B0604020202020204" pitchFamily="34" charset="0"/>
              </a:rPr>
              <a:t>Hrana</a:t>
            </a:r>
            <a:endParaRPr lang="sr-Cyrl-RS" sz="2600" dirty="0">
              <a:latin typeface="Arial" panose="020B0604020202020204" pitchFamily="34" charset="0"/>
              <a:cs typeface="Arial" panose="020B0604020202020204" pitchFamily="34" charset="0"/>
            </a:endParaRPr>
          </a:p>
          <a:p>
            <a:endParaRPr lang="sr-Cyrl-RS" dirty="0"/>
          </a:p>
          <a:p>
            <a:endParaRPr lang="sr-Cyrl-RS" dirty="0"/>
          </a:p>
          <a:p>
            <a:endParaRPr lang="sr-Cyrl-RS" dirty="0"/>
          </a:p>
          <a:p>
            <a:endParaRPr lang="sr-Latn-RS" dirty="0"/>
          </a:p>
        </p:txBody>
      </p:sp>
      <p:pic>
        <p:nvPicPr>
          <p:cNvPr id="4" name="Picture 3">
            <a:extLst>
              <a:ext uri="{FF2B5EF4-FFF2-40B4-BE49-F238E27FC236}">
                <a16:creationId xmlns:a16="http://schemas.microsoft.com/office/drawing/2014/main" id="{073EFE34-7B78-48A8-8BAD-D507F68583BC}"/>
              </a:ext>
            </a:extLst>
          </p:cNvPr>
          <p:cNvPicPr>
            <a:picLocks noChangeAspect="1"/>
          </p:cNvPicPr>
          <p:nvPr/>
        </p:nvPicPr>
        <p:blipFill>
          <a:blip r:embed="rId2"/>
          <a:stretch>
            <a:fillRect/>
          </a:stretch>
        </p:blipFill>
        <p:spPr>
          <a:xfrm>
            <a:off x="8717163" y="3768944"/>
            <a:ext cx="2819517" cy="2821722"/>
          </a:xfrm>
          <a:prstGeom prst="rect">
            <a:avLst/>
          </a:prstGeom>
        </p:spPr>
      </p:pic>
    </p:spTree>
    <p:extLst>
      <p:ext uri="{BB962C8B-B14F-4D97-AF65-F5344CB8AC3E}">
        <p14:creationId xmlns:p14="http://schemas.microsoft.com/office/powerpoint/2010/main" val="2006972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12396" y="427548"/>
            <a:ext cx="11073468" cy="1132513"/>
          </a:xfrm>
        </p:spPr>
        <p:txBody>
          <a:bodyPr/>
          <a:lstStyle/>
          <a:p>
            <a:pPr algn="l" eaLnBrk="1" hangingPunct="1"/>
            <a:r>
              <a:rPr lang="sr-Latn-RS" altLang="en-US" sz="3200" b="1" dirty="0" err="1">
                <a:solidFill>
                  <a:srgbClr val="FF0000"/>
                </a:solidFill>
                <a:latin typeface="Arial" panose="020B0604020202020204" pitchFamily="34" charset="0"/>
                <a:cs typeface="Arial" panose="020B0604020202020204" pitchFamily="34" charset="0"/>
              </a:rPr>
              <a:t>Najćešće</a:t>
            </a:r>
            <a:r>
              <a:rPr lang="sr-Latn-RS" altLang="en-US" sz="3200" b="1" dirty="0">
                <a:solidFill>
                  <a:srgbClr val="FF0000"/>
                </a:solidFill>
                <a:latin typeface="Arial" panose="020B0604020202020204" pitchFamily="34" charset="0"/>
                <a:cs typeface="Arial" panose="020B0604020202020204" pitchFamily="34" charset="0"/>
              </a:rPr>
              <a:t> </a:t>
            </a:r>
            <a:r>
              <a:rPr lang="sr-Latn-RS" altLang="en-US" sz="3200" b="1" dirty="0" err="1">
                <a:solidFill>
                  <a:srgbClr val="FF0000"/>
                </a:solidFill>
                <a:latin typeface="Arial" panose="020B0604020202020204" pitchFamily="34" charset="0"/>
                <a:cs typeface="Arial" panose="020B0604020202020204" pitchFamily="34" charset="0"/>
              </a:rPr>
              <a:t>psihoaktivne</a:t>
            </a:r>
            <a:r>
              <a:rPr lang="sr-Latn-RS" altLang="en-US" sz="3200" b="1" dirty="0">
                <a:solidFill>
                  <a:srgbClr val="FF0000"/>
                </a:solidFill>
                <a:latin typeface="Arial" panose="020B0604020202020204" pitchFamily="34" charset="0"/>
                <a:cs typeface="Arial" panose="020B0604020202020204" pitchFamily="34" charset="0"/>
              </a:rPr>
              <a:t> supstance </a:t>
            </a:r>
            <a:r>
              <a:rPr lang="sr-Cyrl-RS" altLang="en-US" sz="3200" b="1" dirty="0">
                <a:solidFill>
                  <a:srgbClr val="FF0000"/>
                </a:solidFill>
                <a:latin typeface="Arial" panose="020B0604020202020204" pitchFamily="34" charset="0"/>
                <a:cs typeface="Arial" panose="020B0604020202020204" pitchFamily="34" charset="0"/>
              </a:rPr>
              <a:t>(</a:t>
            </a:r>
            <a:r>
              <a:rPr lang="sr-Latn-RS" altLang="en-US" sz="3200" b="1" dirty="0">
                <a:solidFill>
                  <a:srgbClr val="FF0000"/>
                </a:solidFill>
                <a:latin typeface="Arial" panose="020B0604020202020204" pitchFamily="34" charset="0"/>
                <a:cs typeface="Arial" panose="020B0604020202020204" pitchFamily="34" charset="0"/>
              </a:rPr>
              <a:t>PAS</a:t>
            </a:r>
            <a:r>
              <a:rPr lang="sr-Cyrl-RS" altLang="en-US" sz="3200" b="1" dirty="0">
                <a:solidFill>
                  <a:srgbClr val="FF0000"/>
                </a:solidFill>
                <a:latin typeface="Arial" panose="020B0604020202020204" pitchFamily="34" charset="0"/>
                <a:cs typeface="Arial" panose="020B0604020202020204" pitchFamily="34" charset="0"/>
              </a:rPr>
              <a:t>) </a:t>
            </a:r>
            <a:r>
              <a:rPr lang="sr-Latn-RS" altLang="en-US" sz="3200" b="1" dirty="0">
                <a:solidFill>
                  <a:srgbClr val="FF0000"/>
                </a:solidFill>
                <a:latin typeface="Arial" panose="020B0604020202020204" pitchFamily="34" charset="0"/>
                <a:cs typeface="Arial" panose="020B0604020202020204" pitchFamily="34" charset="0"/>
              </a:rPr>
              <a:t>koje se koriste,</a:t>
            </a:r>
            <a:r>
              <a:rPr lang="sr-Cyrl-RS" altLang="en-US" sz="3200" b="1" dirty="0">
                <a:solidFill>
                  <a:srgbClr val="FF0000"/>
                </a:solidFill>
                <a:latin typeface="Arial" panose="020B0604020202020204" pitchFamily="34" charset="0"/>
                <a:cs typeface="Arial" panose="020B0604020202020204" pitchFamily="34" charset="0"/>
              </a:rPr>
              <a:t> </a:t>
            </a:r>
            <a:r>
              <a:rPr lang="sr-Latn-RS" altLang="en-US" sz="3200" b="1" dirty="0" err="1">
                <a:solidFill>
                  <a:srgbClr val="FF0000"/>
                </a:solidFill>
                <a:latin typeface="Arial" panose="020B0604020202020204" pitchFamily="34" charset="0"/>
                <a:cs typeface="Arial" panose="020B0604020202020204" pitchFamily="34" charset="0"/>
              </a:rPr>
              <a:t>zlopotrebljavaju</a:t>
            </a:r>
            <a:r>
              <a:rPr lang="sr-Latn-RS" altLang="en-US" sz="3200" b="1" dirty="0">
                <a:solidFill>
                  <a:srgbClr val="FF0000"/>
                </a:solidFill>
                <a:latin typeface="Arial" panose="020B0604020202020204" pitchFamily="34" charset="0"/>
                <a:cs typeface="Arial" panose="020B0604020202020204" pitchFamily="34" charset="0"/>
              </a:rPr>
              <a:t> i dovode do bolesti zavisnosti</a:t>
            </a:r>
            <a:br>
              <a:rPr lang="sr-Cyrl-RS" altLang="en-US" sz="2400" b="1" dirty="0">
                <a:solidFill>
                  <a:srgbClr val="FF0000"/>
                </a:solidFill>
              </a:rPr>
            </a:br>
            <a:endParaRPr lang="en-US" altLang="en-US" sz="2400" b="1" dirty="0">
              <a:solidFill>
                <a:srgbClr val="FF0000"/>
              </a:solidFill>
            </a:endParaRPr>
          </a:p>
        </p:txBody>
      </p:sp>
      <p:sp>
        <p:nvSpPr>
          <p:cNvPr id="6147" name="Rectangle 3"/>
          <p:cNvSpPr>
            <a:spLocks noGrp="1" noChangeArrowheads="1"/>
          </p:cNvSpPr>
          <p:nvPr>
            <p:ph type="body" idx="4294967295"/>
          </p:nvPr>
        </p:nvSpPr>
        <p:spPr>
          <a:xfrm>
            <a:off x="553672" y="1667898"/>
            <a:ext cx="10527193" cy="4966568"/>
          </a:xfrm>
        </p:spPr>
        <p:txBody>
          <a:bodyPr/>
          <a:lstStyle/>
          <a:p>
            <a:pPr eaLnBrk="1" hangingPunct="1">
              <a:lnSpc>
                <a:spcPct val="80000"/>
              </a:lnSpc>
            </a:pPr>
            <a:r>
              <a:rPr lang="sr-Latn-RS" altLang="en-US" sz="2400" b="1" dirty="0">
                <a:solidFill>
                  <a:srgbClr val="FF0000"/>
                </a:solidFill>
                <a:latin typeface="Arial" panose="020B0604020202020204" pitchFamily="34" charset="0"/>
                <a:cs typeface="Arial" panose="020B0604020202020204" pitchFamily="34" charset="0"/>
              </a:rPr>
              <a:t>Legalne za starije od 18 godina:</a:t>
            </a:r>
            <a:endParaRPr lang="sr-Cyrl-RS" altLang="en-US" sz="2400" b="1" dirty="0">
              <a:solidFill>
                <a:srgbClr val="FF0000"/>
              </a:solidFill>
              <a:latin typeface="Arial" panose="020B0604020202020204" pitchFamily="34" charset="0"/>
              <a:cs typeface="Arial" panose="020B0604020202020204" pitchFamily="34" charset="0"/>
            </a:endParaRPr>
          </a:p>
          <a:p>
            <a:pPr eaLnBrk="1" hangingPunct="1">
              <a:lnSpc>
                <a:spcPct val="80000"/>
              </a:lnSpc>
              <a:buFontTx/>
              <a:buNone/>
            </a:pPr>
            <a:r>
              <a:rPr lang="sr-Latn-RS" altLang="en-US" sz="2400" b="1" dirty="0">
                <a:latin typeface="Arial" panose="020B0604020202020204" pitchFamily="34" charset="0"/>
                <a:cs typeface="Arial" panose="020B0604020202020204" pitchFamily="34" charset="0"/>
              </a:rPr>
              <a:t>Duvan </a:t>
            </a:r>
          </a:p>
          <a:p>
            <a:pPr eaLnBrk="1" hangingPunct="1">
              <a:lnSpc>
                <a:spcPct val="80000"/>
              </a:lnSpc>
              <a:buFontTx/>
              <a:buNone/>
            </a:pPr>
            <a:r>
              <a:rPr lang="sr-Latn-RS" altLang="en-US" sz="2400" b="1" dirty="0">
                <a:latin typeface="Arial" panose="020B0604020202020204" pitchFamily="34" charset="0"/>
                <a:cs typeface="Arial" panose="020B0604020202020204" pitchFamily="34" charset="0"/>
              </a:rPr>
              <a:t>Alkohol</a:t>
            </a:r>
            <a:endParaRPr lang="sr-Cyrl-RS" altLang="en-US" sz="2400" dirty="0">
              <a:solidFill>
                <a:srgbClr val="000066"/>
              </a:solidFill>
              <a:latin typeface="Arial" panose="020B0604020202020204" pitchFamily="34" charset="0"/>
              <a:cs typeface="Arial" panose="020B0604020202020204" pitchFamily="34" charset="0"/>
            </a:endParaRPr>
          </a:p>
          <a:p>
            <a:pPr eaLnBrk="1" hangingPunct="1">
              <a:lnSpc>
                <a:spcPct val="80000"/>
              </a:lnSpc>
            </a:pPr>
            <a:r>
              <a:rPr lang="sr-Latn-RS" altLang="en-US" sz="2400" b="1" dirty="0">
                <a:solidFill>
                  <a:srgbClr val="FF0000"/>
                </a:solidFill>
                <a:latin typeface="Arial" panose="020B0604020202020204" pitchFamily="34" charset="0"/>
                <a:cs typeface="Arial" panose="020B0604020202020204" pitchFamily="34" charset="0"/>
              </a:rPr>
              <a:t>Nelegalne</a:t>
            </a:r>
            <a:r>
              <a:rPr lang="sr-Cyrl-RS" altLang="en-US" sz="2400" b="1" dirty="0">
                <a:solidFill>
                  <a:srgbClr val="FF0000"/>
                </a:solidFill>
                <a:latin typeface="Arial" panose="020B0604020202020204" pitchFamily="34" charset="0"/>
                <a:cs typeface="Arial" panose="020B0604020202020204" pitchFamily="34" charset="0"/>
              </a:rPr>
              <a:t>:</a:t>
            </a:r>
          </a:p>
          <a:p>
            <a:pPr eaLnBrk="1" hangingPunct="1">
              <a:lnSpc>
                <a:spcPct val="80000"/>
              </a:lnSpc>
              <a:buFontTx/>
              <a:buNone/>
            </a:pPr>
            <a:r>
              <a:rPr lang="en-US" altLang="en-US" sz="2400" b="1" dirty="0" err="1">
                <a:latin typeface="Arial" panose="020B0604020202020204" pitchFamily="34" charset="0"/>
                <a:cs typeface="Arial" panose="020B0604020202020204" pitchFamily="34" charset="0"/>
              </a:rPr>
              <a:t>Duvan</a:t>
            </a:r>
            <a:r>
              <a:rPr lang="en-US" altLang="en-US" sz="2400" dirty="0">
                <a:latin typeface="Arial" panose="020B0604020202020204" pitchFamily="34" charset="0"/>
                <a:cs typeface="Arial" panose="020B0604020202020204" pitchFamily="34" charset="0"/>
              </a:rPr>
              <a:t> (za </a:t>
            </a:r>
            <a:r>
              <a:rPr lang="en-US" altLang="en-US" sz="2400" dirty="0" err="1">
                <a:latin typeface="Arial" panose="020B0604020202020204" pitchFamily="34" charset="0"/>
                <a:cs typeface="Arial" panose="020B0604020202020204" pitchFamily="34" charset="0"/>
              </a:rPr>
              <a:t>mlađe</a:t>
            </a:r>
            <a:r>
              <a:rPr lang="en-US" altLang="en-US" sz="2400" dirty="0">
                <a:latin typeface="Arial" panose="020B0604020202020204" pitchFamily="34" charset="0"/>
                <a:cs typeface="Arial" panose="020B0604020202020204" pitchFamily="34" charset="0"/>
              </a:rPr>
              <a:t> od 18 </a:t>
            </a:r>
            <a:r>
              <a:rPr lang="en-US" altLang="en-US" sz="2400" dirty="0" err="1">
                <a:latin typeface="Arial" panose="020B0604020202020204" pitchFamily="34" charset="0"/>
                <a:cs typeface="Arial" panose="020B0604020202020204" pitchFamily="34" charset="0"/>
              </a:rPr>
              <a:t>godina</a:t>
            </a:r>
            <a:r>
              <a:rPr lang="en-US" altLang="en-US" sz="2400" dirty="0">
                <a:latin typeface="Arial" panose="020B0604020202020204" pitchFamily="34" charset="0"/>
                <a:cs typeface="Arial" panose="020B0604020202020204" pitchFamily="34" charset="0"/>
              </a:rPr>
              <a:t>)</a:t>
            </a:r>
          </a:p>
          <a:p>
            <a:pPr eaLnBrk="1" hangingPunct="1">
              <a:lnSpc>
                <a:spcPct val="80000"/>
              </a:lnSpc>
              <a:buFontTx/>
              <a:buNone/>
            </a:pPr>
            <a:r>
              <a:rPr lang="en-US" altLang="en-US" sz="2400" b="1" dirty="0" err="1">
                <a:latin typeface="Arial" panose="020B0604020202020204" pitchFamily="34" charset="0"/>
                <a:cs typeface="Arial" panose="020B0604020202020204" pitchFamily="34" charset="0"/>
              </a:rPr>
              <a:t>Alkohol</a:t>
            </a:r>
            <a:r>
              <a:rPr lang="en-US" altLang="en-US" sz="2400" dirty="0">
                <a:latin typeface="Arial" panose="020B0604020202020204" pitchFamily="34" charset="0"/>
                <a:cs typeface="Arial" panose="020B0604020202020204" pitchFamily="34" charset="0"/>
              </a:rPr>
              <a:t> (za </a:t>
            </a:r>
            <a:r>
              <a:rPr lang="en-US" altLang="en-US" sz="2400" dirty="0" err="1">
                <a:latin typeface="Arial" panose="020B0604020202020204" pitchFamily="34" charset="0"/>
                <a:cs typeface="Arial" panose="020B0604020202020204" pitchFamily="34" charset="0"/>
              </a:rPr>
              <a:t>mlađe</a:t>
            </a:r>
            <a:r>
              <a:rPr lang="en-US" altLang="en-US" sz="2400" dirty="0">
                <a:latin typeface="Arial" panose="020B0604020202020204" pitchFamily="34" charset="0"/>
                <a:cs typeface="Arial" panose="020B0604020202020204" pitchFamily="34" charset="0"/>
              </a:rPr>
              <a:t> od 18 </a:t>
            </a:r>
            <a:r>
              <a:rPr lang="en-US" altLang="en-US" sz="2400" dirty="0" err="1">
                <a:latin typeface="Arial" panose="020B0604020202020204" pitchFamily="34" charset="0"/>
                <a:cs typeface="Arial" panose="020B0604020202020204" pitchFamily="34" charset="0"/>
              </a:rPr>
              <a:t>godina</a:t>
            </a:r>
            <a:r>
              <a:rPr lang="en-US" altLang="en-US" sz="2400" dirty="0">
                <a:latin typeface="Arial" panose="020B0604020202020204" pitchFamily="34" charset="0"/>
                <a:cs typeface="Arial" panose="020B0604020202020204" pitchFamily="34" charset="0"/>
              </a:rPr>
              <a:t>)</a:t>
            </a:r>
          </a:p>
          <a:p>
            <a:pPr eaLnBrk="1" hangingPunct="1">
              <a:lnSpc>
                <a:spcPct val="80000"/>
              </a:lnSpc>
              <a:buFontTx/>
              <a:buNone/>
            </a:pPr>
            <a:r>
              <a:rPr lang="en-US" altLang="en-US" sz="2400" b="1" dirty="0" err="1">
                <a:latin typeface="Arial" panose="020B0604020202020204" pitchFamily="34" charset="0"/>
                <a:cs typeface="Arial" panose="020B0604020202020204" pitchFamily="34" charset="0"/>
              </a:rPr>
              <a:t>Kanabis</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i</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sintetički</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kanabinoidi</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(“skank”)</a:t>
            </a:r>
          </a:p>
          <a:p>
            <a:pPr eaLnBrk="1" hangingPunct="1">
              <a:lnSpc>
                <a:spcPct val="80000"/>
              </a:lnSpc>
              <a:buFontTx/>
              <a:buNone/>
            </a:pPr>
            <a:r>
              <a:rPr lang="en-US" altLang="en-US" sz="2400" b="1" dirty="0" err="1">
                <a:latin typeface="Arial" panose="020B0604020202020204" pitchFamily="34" charset="0"/>
                <a:cs typeface="Arial" panose="020B0604020202020204" pitchFamily="34" charset="0"/>
              </a:rPr>
              <a:t>Ekstazi</a:t>
            </a:r>
            <a:r>
              <a:rPr lang="en-US" altLang="en-US" sz="2400" dirty="0">
                <a:latin typeface="Arial" panose="020B0604020202020204" pitchFamily="34" charset="0"/>
                <a:cs typeface="Arial" panose="020B0604020202020204" pitchFamily="34" charset="0"/>
              </a:rPr>
              <a:t> (MDMA, MDA)</a:t>
            </a:r>
          </a:p>
          <a:p>
            <a:pPr eaLnBrk="1" hangingPunct="1">
              <a:lnSpc>
                <a:spcPct val="80000"/>
              </a:lnSpc>
              <a:buFontTx/>
              <a:buNone/>
            </a:pPr>
            <a:r>
              <a:rPr lang="en-US" altLang="en-US" sz="2400" b="1" dirty="0" err="1">
                <a:latin typeface="Arial" panose="020B0604020202020204" pitchFamily="34" charset="0"/>
                <a:cs typeface="Arial" panose="020B0604020202020204" pitchFamily="34" charset="0"/>
              </a:rPr>
              <a:t>Amfetamin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metamfetamin</a:t>
            </a:r>
            <a:r>
              <a:rPr lang="en-US" altLang="en-US" sz="2400" dirty="0">
                <a:latin typeface="Arial" panose="020B0604020202020204" pitchFamily="34" charset="0"/>
                <a:cs typeface="Arial" panose="020B0604020202020204" pitchFamily="34" charset="0"/>
              </a:rPr>
              <a:t>)</a:t>
            </a:r>
          </a:p>
          <a:p>
            <a:pPr eaLnBrk="1" hangingPunct="1">
              <a:lnSpc>
                <a:spcPct val="80000"/>
              </a:lnSpc>
              <a:buFontTx/>
              <a:buNone/>
            </a:pPr>
            <a:r>
              <a:rPr lang="en-US" altLang="en-US" sz="2400" b="1" dirty="0">
                <a:latin typeface="Arial" panose="020B0604020202020204" pitchFamily="34" charset="0"/>
                <a:cs typeface="Arial" panose="020B0604020202020204" pitchFamily="34" charset="0"/>
              </a:rPr>
              <a:t>Heroin </a:t>
            </a:r>
          </a:p>
          <a:p>
            <a:pPr eaLnBrk="1" hangingPunct="1">
              <a:lnSpc>
                <a:spcPct val="80000"/>
              </a:lnSpc>
              <a:buFontTx/>
              <a:buNone/>
            </a:pPr>
            <a:r>
              <a:rPr lang="en-US" altLang="en-US" sz="2400" b="1" dirty="0" err="1">
                <a:latin typeface="Arial" panose="020B0604020202020204" pitchFamily="34" charset="0"/>
                <a:cs typeface="Arial" panose="020B0604020202020204" pitchFamily="34" charset="0"/>
              </a:rPr>
              <a:t>Kokain</a:t>
            </a:r>
            <a:r>
              <a:rPr lang="en-US" altLang="en-US" sz="2400" b="1" dirty="0">
                <a:latin typeface="Arial" panose="020B0604020202020204" pitchFamily="34" charset="0"/>
                <a:cs typeface="Arial" panose="020B0604020202020204" pitchFamily="34" charset="0"/>
              </a:rPr>
              <a:t> </a:t>
            </a:r>
          </a:p>
          <a:p>
            <a:pPr eaLnBrk="1" hangingPunct="1">
              <a:lnSpc>
                <a:spcPct val="80000"/>
              </a:lnSpc>
              <a:buFontTx/>
              <a:buNone/>
            </a:pPr>
            <a:r>
              <a:rPr lang="en-US" altLang="en-US" sz="2400" b="1" dirty="0">
                <a:latin typeface="Arial" panose="020B0604020202020204" pitchFamily="34" charset="0"/>
                <a:cs typeface="Arial" panose="020B0604020202020204" pitchFamily="34" charset="0"/>
              </a:rPr>
              <a:t>“</a:t>
            </a:r>
            <a:r>
              <a:rPr lang="en-US" altLang="en-US" sz="2400" b="1" dirty="0" err="1">
                <a:latin typeface="Arial" panose="020B0604020202020204" pitchFamily="34" charset="0"/>
                <a:cs typeface="Arial" panose="020B0604020202020204" pitchFamily="34" charset="0"/>
              </a:rPr>
              <a:t>Nove</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droge</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dirty="0" err="1">
                <a:latin typeface="Arial" panose="020B0604020202020204" pitchFamily="34" charset="0"/>
                <a:cs typeface="Arial" panose="020B0604020202020204" pitchFamily="34" charset="0"/>
              </a:rPr>
              <a:t>sintetički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katinoni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sintetički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kanabinoidi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fenetilamini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triptamini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piperazini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opioidi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gamahidroksibutirat</a:t>
            </a:r>
            <a:r>
              <a:rPr lang="en-US" altLang="en-US" sz="2400" dirty="0">
                <a:latin typeface="Arial" panose="020B0604020202020204" pitchFamily="34" charset="0"/>
                <a:cs typeface="Arial" panose="020B0604020202020204" pitchFamily="34" charset="0"/>
              </a:rPr>
              <a:t> /GHB, </a:t>
            </a:r>
            <a:r>
              <a:rPr lang="en-US" altLang="en-US" sz="2400" dirty="0" err="1">
                <a:latin typeface="Arial" panose="020B0604020202020204" pitchFamily="34" charset="0"/>
                <a:cs typeface="Arial" panose="020B0604020202020204" pitchFamily="34" charset="0"/>
              </a:rPr>
              <a:t>fenciklidin</a:t>
            </a:r>
            <a:r>
              <a:rPr lang="en-US" altLang="en-US" sz="2400" dirty="0">
                <a:latin typeface="Arial" panose="020B0604020202020204" pitchFamily="34" charset="0"/>
                <a:cs typeface="Arial" panose="020B0604020202020204" pitchFamily="34" charset="0"/>
              </a:rPr>
              <a:t>/PCP, </a:t>
            </a:r>
            <a:r>
              <a:rPr lang="en-US" altLang="en-US" sz="2400" dirty="0" err="1">
                <a:latin typeface="Arial" panose="020B0604020202020204" pitchFamily="34" charset="0"/>
                <a:cs typeface="Arial" panose="020B0604020202020204" pitchFamily="34" charset="0"/>
              </a:rPr>
              <a:t>ketamin</a:t>
            </a:r>
            <a:r>
              <a:rPr lang="en-US" altLang="en-US" sz="2400" dirty="0">
                <a:latin typeface="Arial" panose="020B0604020202020204" pitchFamily="34" charset="0"/>
                <a:cs typeface="Arial" panose="020B0604020202020204" pitchFamily="34" charset="0"/>
              </a:rPr>
              <a:t>...) </a:t>
            </a:r>
          </a:p>
        </p:txBody>
      </p:sp>
      <p:sp>
        <p:nvSpPr>
          <p:cNvPr id="6149" name="TextBox 1"/>
          <p:cNvSpPr txBox="1">
            <a:spLocks noChangeArrowheads="1"/>
          </p:cNvSpPr>
          <p:nvPr/>
        </p:nvSpPr>
        <p:spPr bwMode="auto">
          <a:xfrm>
            <a:off x="7467600" y="16764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1800" b="1">
              <a:solidFill>
                <a:srgbClr val="000000"/>
              </a:solidFill>
            </a:endParaRPr>
          </a:p>
        </p:txBody>
      </p:sp>
      <p:sp>
        <p:nvSpPr>
          <p:cNvPr id="4" name="Pravougaonik zaobljenih uglova 3"/>
          <p:cNvSpPr/>
          <p:nvPr/>
        </p:nvSpPr>
        <p:spPr bwMode="auto">
          <a:xfrm>
            <a:off x="7539644" y="1623046"/>
            <a:ext cx="2161309" cy="476595"/>
          </a:xfrm>
          <a:prstGeom prst="roundRect">
            <a:avLst>
              <a:gd name="adj" fmla="val 0"/>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r-Cyrl-RS" sz="1400" i="0" u="none" strike="noStrike" cap="none" normalizeH="0" baseline="0" dirty="0">
                <a:ln>
                  <a:noFill/>
                </a:ln>
                <a:solidFill>
                  <a:schemeClr val="tx1"/>
                </a:solidFill>
                <a:effectLst/>
                <a:latin typeface="Arial" panose="020B0604020202020204" pitchFamily="34" charset="0"/>
                <a:cs typeface="Arial" panose="020B0604020202020204" pitchFamily="34" charset="0"/>
              </a:rPr>
              <a:t>Хемијске болести зависности</a:t>
            </a:r>
            <a:endParaRPr kumimoji="0" lang="sr-Latn-RS" sz="14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Pravougaonik zaobljenih uglova 5"/>
          <p:cNvSpPr/>
          <p:nvPr/>
        </p:nvSpPr>
        <p:spPr bwMode="auto">
          <a:xfrm>
            <a:off x="10019001" y="1636903"/>
            <a:ext cx="2099571" cy="462738"/>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sr-Cyrl-RS" sz="1400" dirty="0" err="1">
                <a:latin typeface="Arial" panose="020B0604020202020204" pitchFamily="34" charset="0"/>
                <a:cs typeface="Arial" panose="020B0604020202020204" pitchFamily="34" charset="0"/>
              </a:rPr>
              <a:t>Нехемијске</a:t>
            </a:r>
            <a:r>
              <a:rPr lang="sr-Cyrl-RS" sz="1400" dirty="0">
                <a:latin typeface="Arial" panose="020B0604020202020204" pitchFamily="34" charset="0"/>
                <a:cs typeface="Arial" panose="020B0604020202020204" pitchFamily="34" charset="0"/>
              </a:rPr>
              <a:t> болести зависности</a:t>
            </a:r>
            <a:endParaRPr kumimoji="0" lang="sr-Latn-RS" sz="14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D9FBD07-6548-4813-9FC4-51767C34E224}"/>
              </a:ext>
            </a:extLst>
          </p:cNvPr>
          <p:cNvPicPr>
            <a:picLocks noChangeAspect="1"/>
          </p:cNvPicPr>
          <p:nvPr/>
        </p:nvPicPr>
        <p:blipFill>
          <a:blip r:embed="rId2"/>
          <a:stretch>
            <a:fillRect/>
          </a:stretch>
        </p:blipFill>
        <p:spPr>
          <a:xfrm>
            <a:off x="8325338" y="3512559"/>
            <a:ext cx="769547" cy="751514"/>
          </a:xfrm>
          <a:prstGeom prst="rect">
            <a:avLst/>
          </a:prstGeom>
        </p:spPr>
      </p:pic>
      <p:pic>
        <p:nvPicPr>
          <p:cNvPr id="5" name="Picture 4">
            <a:extLst>
              <a:ext uri="{FF2B5EF4-FFF2-40B4-BE49-F238E27FC236}">
                <a16:creationId xmlns:a16="http://schemas.microsoft.com/office/drawing/2014/main" id="{FD328CFA-3D0D-4021-9D53-C88B0C645D90}"/>
              </a:ext>
            </a:extLst>
          </p:cNvPr>
          <p:cNvPicPr>
            <a:picLocks noChangeAspect="1"/>
          </p:cNvPicPr>
          <p:nvPr/>
        </p:nvPicPr>
        <p:blipFill>
          <a:blip r:embed="rId3"/>
          <a:stretch>
            <a:fillRect/>
          </a:stretch>
        </p:blipFill>
        <p:spPr>
          <a:xfrm>
            <a:off x="8235524" y="2255804"/>
            <a:ext cx="769547" cy="1142715"/>
          </a:xfrm>
          <a:prstGeom prst="rect">
            <a:avLst/>
          </a:prstGeom>
        </p:spPr>
      </p:pic>
      <p:pic>
        <p:nvPicPr>
          <p:cNvPr id="7" name="Picture 6">
            <a:extLst>
              <a:ext uri="{FF2B5EF4-FFF2-40B4-BE49-F238E27FC236}">
                <a16:creationId xmlns:a16="http://schemas.microsoft.com/office/drawing/2014/main" id="{31BA739A-4E45-4C20-B086-845D902F44C7}"/>
              </a:ext>
            </a:extLst>
          </p:cNvPr>
          <p:cNvPicPr>
            <a:picLocks noChangeAspect="1"/>
          </p:cNvPicPr>
          <p:nvPr/>
        </p:nvPicPr>
        <p:blipFill>
          <a:blip r:embed="rId4"/>
          <a:stretch>
            <a:fillRect/>
          </a:stretch>
        </p:blipFill>
        <p:spPr>
          <a:xfrm>
            <a:off x="8173879" y="4371910"/>
            <a:ext cx="1366707" cy="683354"/>
          </a:xfrm>
          <a:prstGeom prst="rect">
            <a:avLst/>
          </a:prstGeom>
        </p:spPr>
      </p:pic>
      <p:pic>
        <p:nvPicPr>
          <p:cNvPr id="8" name="Picture 7">
            <a:extLst>
              <a:ext uri="{FF2B5EF4-FFF2-40B4-BE49-F238E27FC236}">
                <a16:creationId xmlns:a16="http://schemas.microsoft.com/office/drawing/2014/main" id="{1A350942-1EDC-498D-9A82-E995BF989B59}"/>
              </a:ext>
            </a:extLst>
          </p:cNvPr>
          <p:cNvPicPr>
            <a:picLocks noChangeAspect="1"/>
          </p:cNvPicPr>
          <p:nvPr/>
        </p:nvPicPr>
        <p:blipFill>
          <a:blip r:embed="rId5"/>
          <a:stretch>
            <a:fillRect/>
          </a:stretch>
        </p:blipFill>
        <p:spPr>
          <a:xfrm>
            <a:off x="10764665" y="2319080"/>
            <a:ext cx="685522" cy="685522"/>
          </a:xfrm>
          <a:prstGeom prst="rect">
            <a:avLst/>
          </a:prstGeom>
        </p:spPr>
      </p:pic>
      <p:pic>
        <p:nvPicPr>
          <p:cNvPr id="9" name="Picture 8">
            <a:extLst>
              <a:ext uri="{FF2B5EF4-FFF2-40B4-BE49-F238E27FC236}">
                <a16:creationId xmlns:a16="http://schemas.microsoft.com/office/drawing/2014/main" id="{E45F6BF9-4344-49CB-A8D2-2824AEF40C5D}"/>
              </a:ext>
            </a:extLst>
          </p:cNvPr>
          <p:cNvPicPr>
            <a:picLocks noChangeAspect="1"/>
          </p:cNvPicPr>
          <p:nvPr/>
        </p:nvPicPr>
        <p:blipFill>
          <a:blip r:embed="rId6"/>
          <a:stretch>
            <a:fillRect/>
          </a:stretch>
        </p:blipFill>
        <p:spPr>
          <a:xfrm>
            <a:off x="10764664" y="3394706"/>
            <a:ext cx="858495" cy="535889"/>
          </a:xfrm>
          <a:prstGeom prst="rect">
            <a:avLst/>
          </a:prstGeom>
        </p:spPr>
      </p:pic>
      <p:pic>
        <p:nvPicPr>
          <p:cNvPr id="10" name="Picture 9">
            <a:extLst>
              <a:ext uri="{FF2B5EF4-FFF2-40B4-BE49-F238E27FC236}">
                <a16:creationId xmlns:a16="http://schemas.microsoft.com/office/drawing/2014/main" id="{CDE3D6FA-65A5-4732-9D0B-95E61B0EB2F5}"/>
              </a:ext>
            </a:extLst>
          </p:cNvPr>
          <p:cNvPicPr>
            <a:picLocks noChangeAspect="1"/>
          </p:cNvPicPr>
          <p:nvPr/>
        </p:nvPicPr>
        <p:blipFill>
          <a:blip r:embed="rId7"/>
          <a:stretch>
            <a:fillRect/>
          </a:stretch>
        </p:blipFill>
        <p:spPr>
          <a:xfrm>
            <a:off x="10979574" y="4288482"/>
            <a:ext cx="470613" cy="826316"/>
          </a:xfrm>
          <a:prstGeom prst="rect">
            <a:avLst/>
          </a:prstGeom>
        </p:spPr>
      </p:pic>
    </p:spTree>
    <p:extLst>
      <p:ext uri="{BB962C8B-B14F-4D97-AF65-F5344CB8AC3E}">
        <p14:creationId xmlns:p14="http://schemas.microsoft.com/office/powerpoint/2010/main" val="12996114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67768" y="238155"/>
            <a:ext cx="8803401" cy="856211"/>
          </a:xfrm>
        </p:spPr>
        <p:txBody>
          <a:bodyPr/>
          <a:lstStyle/>
          <a:p>
            <a:pPr algn="l" eaLnBrk="1" hangingPunct="1"/>
            <a:r>
              <a:rPr lang="sr-Latn-RS" altLang="en-US" sz="3200" b="1" dirty="0">
                <a:solidFill>
                  <a:srgbClr val="FF0000"/>
                </a:solidFill>
                <a:latin typeface="Arial" panose="020B0604020202020204" pitchFamily="34" charset="0"/>
                <a:cs typeface="Arial" panose="020B0604020202020204" pitchFamily="34" charset="0"/>
              </a:rPr>
              <a:t>Podela droga </a:t>
            </a:r>
            <a:r>
              <a:rPr lang="sr-Latn-RS" altLang="en-US" sz="3200" b="1" dirty="0" err="1">
                <a:solidFill>
                  <a:srgbClr val="FF0000"/>
                </a:solidFill>
                <a:latin typeface="Arial" panose="020B0604020202020204" pitchFamily="34" charset="0"/>
                <a:cs typeface="Arial" panose="020B0604020202020204" pitchFamily="34" charset="0"/>
              </a:rPr>
              <a:t>pema</a:t>
            </a:r>
            <a:r>
              <a:rPr lang="sr-Latn-RS" altLang="en-US" sz="3200" b="1" dirty="0">
                <a:solidFill>
                  <a:srgbClr val="FF0000"/>
                </a:solidFill>
                <a:latin typeface="Arial" panose="020B0604020202020204" pitchFamily="34" charset="0"/>
                <a:cs typeface="Arial" panose="020B0604020202020204" pitchFamily="34" charset="0"/>
              </a:rPr>
              <a:t> dejstvu</a:t>
            </a:r>
            <a:endParaRPr lang="en-US" altLang="en-US" sz="3200" b="1" dirty="0">
              <a:solidFill>
                <a:srgbClr val="FF0000"/>
              </a:solidFill>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4294967295"/>
          </p:nvPr>
        </p:nvSpPr>
        <p:spPr>
          <a:xfrm>
            <a:off x="373328" y="1094366"/>
            <a:ext cx="9392282" cy="5244051"/>
          </a:xfrm>
        </p:spPr>
        <p:txBody>
          <a:bodyPr/>
          <a:lstStyle/>
          <a:p>
            <a:pPr eaLnBrk="1" hangingPunct="1">
              <a:lnSpc>
                <a:spcPct val="80000"/>
              </a:lnSpc>
            </a:pPr>
            <a:r>
              <a:rPr lang="sr-Latn-RS" altLang="en-US" sz="2400" b="1" dirty="0" err="1">
                <a:solidFill>
                  <a:srgbClr val="FF0000"/>
                </a:solidFill>
                <a:latin typeface="Arial" panose="020B0604020202020204" pitchFamily="34" charset="0"/>
                <a:cs typeface="Arial" panose="020B0604020202020204" pitchFamily="34" charset="0"/>
              </a:rPr>
              <a:t>Psihostimulansi</a:t>
            </a:r>
            <a:r>
              <a:rPr lang="sr-Cyrl-RS" altLang="en-US" sz="2400" dirty="0">
                <a:solidFill>
                  <a:srgbClr val="000066"/>
                </a:solidFill>
                <a:latin typeface="Arial" panose="020B0604020202020204" pitchFamily="34" charset="0"/>
                <a:cs typeface="Arial" panose="020B0604020202020204" pitchFamily="34" charset="0"/>
              </a:rPr>
              <a:t>: </a:t>
            </a:r>
            <a:r>
              <a:rPr lang="sr-Latn-RS" altLang="en-US" sz="2400" dirty="0">
                <a:latin typeface="Arial" panose="020B0604020202020204" pitchFamily="34" charset="0"/>
                <a:cs typeface="Arial" panose="020B0604020202020204" pitchFamily="34" charset="0"/>
              </a:rPr>
              <a:t>kofein i nikotin, ali i neke od najopasnijih droga kao što su </a:t>
            </a:r>
            <a:r>
              <a:rPr lang="sr-Latn-RS" altLang="en-US" sz="2400" dirty="0" err="1">
                <a:latin typeface="Arial" panose="020B0604020202020204" pitchFamily="34" charset="0"/>
                <a:cs typeface="Arial" panose="020B0604020202020204" pitchFamily="34" charset="0"/>
              </a:rPr>
              <a:t>amfetamin,metamfetamin</a:t>
            </a:r>
            <a:r>
              <a:rPr lang="sr-Latn-RS" altLang="en-US" sz="2400" dirty="0">
                <a:latin typeface="Arial" panose="020B0604020202020204" pitchFamily="34" charset="0"/>
                <a:cs typeface="Arial" panose="020B0604020202020204" pitchFamily="34" charset="0"/>
              </a:rPr>
              <a:t>, kokain, </a:t>
            </a:r>
            <a:r>
              <a:rPr lang="sr-Latn-RS" altLang="en-US" sz="2400" dirty="0" err="1">
                <a:latin typeface="Arial" panose="020B0604020202020204" pitchFamily="34" charset="0"/>
                <a:cs typeface="Arial" panose="020B0604020202020204" pitchFamily="34" charset="0"/>
              </a:rPr>
              <a:t>krek</a:t>
            </a:r>
            <a:r>
              <a:rPr lang="sr-Latn-RS" altLang="en-US" sz="2400" dirty="0">
                <a:latin typeface="Arial" panose="020B0604020202020204" pitchFamily="34" charset="0"/>
                <a:cs typeface="Arial" panose="020B0604020202020204" pitchFamily="34" charset="0"/>
              </a:rPr>
              <a:t>, ekstazi, </a:t>
            </a:r>
            <a:r>
              <a:rPr lang="en-US" altLang="en-US" sz="2400" dirty="0">
                <a:latin typeface="Arial" panose="020B0604020202020204" pitchFamily="34" charset="0"/>
                <a:cs typeface="Arial" panose="020B0604020202020204" pitchFamily="34" charset="0"/>
              </a:rPr>
              <a:t>“</a:t>
            </a:r>
            <a:r>
              <a:rPr lang="sr-Latn-RS" altLang="en-US" sz="2400" dirty="0">
                <a:latin typeface="Arial" panose="020B0604020202020204" pitchFamily="34" charset="0"/>
                <a:cs typeface="Arial" panose="020B0604020202020204" pitchFamily="34" charset="0"/>
              </a:rPr>
              <a:t>nove droge</a:t>
            </a:r>
            <a:r>
              <a:rPr lang="sr-Cyrl-RS" altLang="en-US" sz="2400" dirty="0">
                <a:latin typeface="Arial" panose="020B0604020202020204" pitchFamily="34" charset="0"/>
                <a:cs typeface="Arial" panose="020B0604020202020204" pitchFamily="34" charset="0"/>
              </a:rPr>
              <a:t>”...</a:t>
            </a:r>
          </a:p>
          <a:p>
            <a:pPr eaLnBrk="1" hangingPunct="1">
              <a:lnSpc>
                <a:spcPct val="80000"/>
              </a:lnSpc>
            </a:pPr>
            <a:r>
              <a:rPr lang="sr-Latn-RS" altLang="en-US" sz="2400" b="1" dirty="0" err="1">
                <a:solidFill>
                  <a:srgbClr val="009900"/>
                </a:solidFill>
                <a:latin typeface="Arial" panose="020B0604020202020204" pitchFamily="34" charset="0"/>
                <a:cs typeface="Arial" panose="020B0604020202020204" pitchFamily="34" charset="0"/>
              </a:rPr>
              <a:t>Depresori</a:t>
            </a:r>
            <a:r>
              <a:rPr lang="sr-Cyrl-RS" altLang="en-US" sz="2400" b="1" dirty="0">
                <a:solidFill>
                  <a:srgbClr val="000066"/>
                </a:solidFill>
                <a:latin typeface="Arial" panose="020B0604020202020204" pitchFamily="34" charset="0"/>
                <a:cs typeface="Arial" panose="020B0604020202020204" pitchFamily="34" charset="0"/>
              </a:rPr>
              <a:t>:</a:t>
            </a:r>
            <a:r>
              <a:rPr lang="sr-Cyrl-RS" altLang="en-US" sz="2400" dirty="0">
                <a:solidFill>
                  <a:srgbClr val="000066"/>
                </a:solidFill>
                <a:latin typeface="Arial" panose="020B0604020202020204" pitchFamily="34" charset="0"/>
                <a:cs typeface="Arial" panose="020B0604020202020204" pitchFamily="34" charset="0"/>
              </a:rPr>
              <a:t> </a:t>
            </a:r>
            <a:r>
              <a:rPr lang="sr-Latn-RS" altLang="en-US" sz="2400" dirty="0">
                <a:latin typeface="Arial" panose="020B0604020202020204" pitchFamily="34" charset="0"/>
                <a:cs typeface="Arial" panose="020B0604020202020204" pitchFamily="34" charset="0"/>
              </a:rPr>
              <a:t>alkohol,</a:t>
            </a:r>
            <a:r>
              <a:rPr lang="ru-RU"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lekovi</a:t>
            </a:r>
            <a:r>
              <a:rPr lang="en-US" altLang="en-US" sz="2400" dirty="0">
                <a:latin typeface="Arial" panose="020B0604020202020204" pitchFamily="34" charset="0"/>
                <a:cs typeface="Arial" panose="020B0604020202020204" pitchFamily="34" charset="0"/>
              </a:rPr>
              <a:t> za </a:t>
            </a:r>
            <a:r>
              <a:rPr lang="en-US" altLang="en-US" sz="2400" dirty="0" err="1">
                <a:latin typeface="Arial" panose="020B0604020202020204" pitchFamily="34" charset="0"/>
                <a:cs typeface="Arial" panose="020B0604020202020204" pitchFamily="34" charset="0"/>
              </a:rPr>
              <a:t>smirenje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spavanje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benzodijazepini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opijati</a:t>
            </a:r>
            <a:r>
              <a:rPr lang="en-US" altLang="en-US" sz="2400" dirty="0">
                <a:latin typeface="Arial" panose="020B0604020202020204" pitchFamily="34" charset="0"/>
                <a:cs typeface="Arial" panose="020B0604020202020204" pitchFamily="34" charset="0"/>
              </a:rPr>
              <a:t> (heroin, </a:t>
            </a:r>
            <a:r>
              <a:rPr lang="en-US" altLang="en-US" sz="2400" dirty="0" err="1">
                <a:latin typeface="Arial" panose="020B0604020202020204" pitchFamily="34" charset="0"/>
                <a:cs typeface="Arial" panose="020B0604020202020204" pitchFamily="34" charset="0"/>
              </a:rPr>
              <a:t>buprenorfin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opijum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morfijum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kodein</a:t>
            </a:r>
            <a:r>
              <a:rPr lang="en-US" altLang="en-US" sz="2400" dirty="0">
                <a:latin typeface="Arial" panose="020B0604020202020204" pitchFamily="34" charset="0"/>
                <a:cs typeface="Arial" panose="020B0604020202020204" pitchFamily="34" charset="0"/>
              </a:rPr>
              <a:t>, GHB-”</a:t>
            </a:r>
            <a:r>
              <a:rPr lang="en-US" altLang="en-US" sz="2400" dirty="0" err="1">
                <a:latin typeface="Arial" panose="020B0604020202020204" pitchFamily="34" charset="0"/>
                <a:cs typeface="Arial" panose="020B0604020202020204" pitchFamily="34" charset="0"/>
              </a:rPr>
              <a:t>droga</a:t>
            </a:r>
            <a:r>
              <a:rPr lang="en-US" altLang="en-US" sz="2400" dirty="0">
                <a:latin typeface="Arial" panose="020B0604020202020204" pitchFamily="34" charset="0"/>
                <a:cs typeface="Arial" panose="020B0604020202020204" pitchFamily="34" charset="0"/>
              </a:rPr>
              <a:t> za </a:t>
            </a:r>
            <a:r>
              <a:rPr lang="en-US" altLang="en-US" sz="2400" dirty="0" err="1">
                <a:latin typeface="Arial" panose="020B0604020202020204" pitchFamily="34" charset="0"/>
                <a:cs typeface="Arial" panose="020B0604020202020204" pitchFamily="34" charset="0"/>
              </a:rPr>
              <a:t>silovanje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opioidi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metadon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trodon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valoron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nove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droge</a:t>
            </a:r>
            <a:r>
              <a:rPr lang="en-US" altLang="en-US" sz="2400" dirty="0">
                <a:latin typeface="Arial" panose="020B0604020202020204" pitchFamily="34" charset="0"/>
                <a:cs typeface="Arial" panose="020B0604020202020204" pitchFamily="34" charset="0"/>
              </a:rPr>
              <a:t>”; marihuana... </a:t>
            </a:r>
            <a:endParaRPr lang="sr-Cyrl-RS" altLang="en-US" sz="2400" dirty="0">
              <a:latin typeface="Arial" panose="020B0604020202020204" pitchFamily="34" charset="0"/>
              <a:cs typeface="Arial" panose="020B0604020202020204" pitchFamily="34" charset="0"/>
            </a:endParaRPr>
          </a:p>
          <a:p>
            <a:pPr eaLnBrk="1" hangingPunct="1">
              <a:lnSpc>
                <a:spcPct val="80000"/>
              </a:lnSpc>
            </a:pPr>
            <a:r>
              <a:rPr lang="sr-Latn-RS" altLang="en-US" sz="2400" b="1" dirty="0">
                <a:solidFill>
                  <a:srgbClr val="000066"/>
                </a:solidFill>
                <a:latin typeface="Arial" panose="020B0604020202020204" pitchFamily="34" charset="0"/>
                <a:cs typeface="Arial" panose="020B0604020202020204" pitchFamily="34" charset="0"/>
              </a:rPr>
              <a:t>H</a:t>
            </a:r>
            <a:r>
              <a:rPr lang="sr-Cyrl-RS" altLang="en-US" sz="2400" b="1" dirty="0">
                <a:solidFill>
                  <a:srgbClr val="009900"/>
                </a:solidFill>
                <a:latin typeface="Arial" panose="020B0604020202020204" pitchFamily="34" charset="0"/>
                <a:cs typeface="Arial" panose="020B0604020202020204" pitchFamily="34" charset="0"/>
              </a:rPr>
              <a:t>а</a:t>
            </a:r>
            <a:r>
              <a:rPr lang="sr-Latn-RS" altLang="en-US" sz="2400" b="1" dirty="0" err="1">
                <a:solidFill>
                  <a:srgbClr val="FF0000"/>
                </a:solidFill>
                <a:latin typeface="Arial" panose="020B0604020202020204" pitchFamily="34" charset="0"/>
                <a:cs typeface="Arial" panose="020B0604020202020204" pitchFamily="34" charset="0"/>
              </a:rPr>
              <a:t>l</a:t>
            </a:r>
            <a:r>
              <a:rPr lang="sr-Latn-RS" altLang="en-US" sz="2400" b="1" dirty="0" err="1">
                <a:solidFill>
                  <a:srgbClr val="FF9900"/>
                </a:solidFill>
                <a:latin typeface="Arial" panose="020B0604020202020204" pitchFamily="34" charset="0"/>
                <a:cs typeface="Arial" panose="020B0604020202020204" pitchFamily="34" charset="0"/>
              </a:rPr>
              <a:t>u</a:t>
            </a:r>
            <a:r>
              <a:rPr lang="sr-Latn-RS" altLang="en-US" sz="2400" b="1" dirty="0" err="1">
                <a:solidFill>
                  <a:srgbClr val="6666FF"/>
                </a:solidFill>
                <a:latin typeface="Arial" panose="020B0604020202020204" pitchFamily="34" charset="0"/>
                <a:cs typeface="Arial" panose="020B0604020202020204" pitchFamily="34" charset="0"/>
              </a:rPr>
              <a:t>c</a:t>
            </a:r>
            <a:r>
              <a:rPr lang="sr-Latn-RS" altLang="en-US" sz="2400" b="1" dirty="0" err="1">
                <a:solidFill>
                  <a:srgbClr val="9900CC"/>
                </a:solidFill>
                <a:latin typeface="Arial" panose="020B0604020202020204" pitchFamily="34" charset="0"/>
                <a:cs typeface="Arial" panose="020B0604020202020204" pitchFamily="34" charset="0"/>
              </a:rPr>
              <a:t>i</a:t>
            </a:r>
            <a:r>
              <a:rPr lang="sr-Latn-RS" altLang="en-US" sz="2400" b="1" dirty="0" err="1">
                <a:solidFill>
                  <a:srgbClr val="000066"/>
                </a:solidFill>
                <a:latin typeface="Arial" panose="020B0604020202020204" pitchFamily="34" charset="0"/>
                <a:cs typeface="Arial" panose="020B0604020202020204" pitchFamily="34" charset="0"/>
              </a:rPr>
              <a:t>n</a:t>
            </a:r>
            <a:r>
              <a:rPr lang="sr-Cyrl-RS" altLang="en-US" sz="2400" b="1" dirty="0">
                <a:solidFill>
                  <a:srgbClr val="009900"/>
                </a:solidFill>
                <a:latin typeface="Arial" panose="020B0604020202020204" pitchFamily="34" charset="0"/>
                <a:cs typeface="Arial" panose="020B0604020202020204" pitchFamily="34" charset="0"/>
              </a:rPr>
              <a:t>о</a:t>
            </a:r>
            <a:r>
              <a:rPr lang="sr-Latn-RS" altLang="en-US" sz="2400" b="1" dirty="0">
                <a:solidFill>
                  <a:srgbClr val="FF0000"/>
                </a:solidFill>
                <a:latin typeface="Arial" panose="020B0604020202020204" pitchFamily="34" charset="0"/>
                <a:cs typeface="Arial" panose="020B0604020202020204" pitchFamily="34" charset="0"/>
              </a:rPr>
              <a:t>g</a:t>
            </a:r>
            <a:r>
              <a:rPr lang="sr-Latn-RS" altLang="en-US" sz="2400" b="1" dirty="0">
                <a:solidFill>
                  <a:srgbClr val="FF9900"/>
                </a:solidFill>
                <a:latin typeface="Arial" panose="020B0604020202020204" pitchFamily="34" charset="0"/>
                <a:cs typeface="Arial" panose="020B0604020202020204" pitchFamily="34" charset="0"/>
              </a:rPr>
              <a:t>e</a:t>
            </a:r>
            <a:r>
              <a:rPr lang="sr-Latn-RS" altLang="en-US" sz="2400" b="1" dirty="0">
                <a:solidFill>
                  <a:srgbClr val="6666FF"/>
                </a:solidFill>
                <a:latin typeface="Arial" panose="020B0604020202020204" pitchFamily="34" charset="0"/>
                <a:cs typeface="Arial" panose="020B0604020202020204" pitchFamily="34" charset="0"/>
              </a:rPr>
              <a:t>ni</a:t>
            </a:r>
            <a:r>
              <a:rPr lang="sr-Cyrl-RS" altLang="en-US" sz="2400" b="1" dirty="0">
                <a:solidFill>
                  <a:srgbClr val="000066"/>
                </a:solidFill>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LSD, PCP </a:t>
            </a:r>
            <a:r>
              <a:rPr lang="en-US" altLang="en-US" sz="2400" dirty="0" err="1">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magične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pečurke</a:t>
            </a:r>
            <a:r>
              <a:rPr lang="en-US" altLang="en-US" sz="2400" dirty="0">
                <a:latin typeface="Arial" panose="020B0604020202020204" pitchFamily="34" charset="0"/>
                <a:cs typeface="Arial" panose="020B0604020202020204" pitchFamily="34" charset="0"/>
              </a:rPr>
              <a:t>; marihuana / </a:t>
            </a:r>
            <a:r>
              <a:rPr lang="en-US" altLang="en-US" sz="2400" dirty="0" err="1">
                <a:latin typeface="Arial" panose="020B0604020202020204" pitchFamily="34" charset="0"/>
                <a:cs typeface="Arial" panose="020B0604020202020204" pitchFamily="34" charset="0"/>
              </a:rPr>
              <a:t>ekstazi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kombinovano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dejstvo</a:t>
            </a:r>
            <a:r>
              <a:rPr lang="en-US" altLang="en-US" sz="2400" dirty="0">
                <a:latin typeface="Arial" panose="020B0604020202020204" pitchFamily="34" charset="0"/>
                <a:cs typeface="Arial" panose="020B0604020202020204" pitchFamily="34" charset="0"/>
              </a:rPr>
              <a:t>)... </a:t>
            </a:r>
            <a:endParaRPr lang="sr-Cyrl-RS" altLang="en-US" sz="2400" dirty="0">
              <a:latin typeface="Arial" panose="020B0604020202020204" pitchFamily="34" charset="0"/>
              <a:cs typeface="Arial" panose="020B0604020202020204" pitchFamily="34" charset="0"/>
            </a:endParaRPr>
          </a:p>
          <a:p>
            <a:pPr eaLnBrk="1" hangingPunct="1">
              <a:lnSpc>
                <a:spcPct val="80000"/>
              </a:lnSpc>
            </a:pPr>
            <a:r>
              <a:rPr lang="sr-Latn-RS" altLang="en-US" sz="2400" b="1" dirty="0" err="1">
                <a:solidFill>
                  <a:srgbClr val="0099FF"/>
                </a:solidFill>
                <a:latin typeface="Arial" panose="020B0604020202020204" pitchFamily="34" charset="0"/>
                <a:cs typeface="Arial" panose="020B0604020202020204" pitchFamily="34" charset="0"/>
              </a:rPr>
              <a:t>Delirijanti</a:t>
            </a:r>
            <a:r>
              <a:rPr lang="sr-Cyrl-RS" altLang="en-US" sz="2400" b="1" dirty="0">
                <a:solidFill>
                  <a:srgbClr val="000066"/>
                </a:solidFill>
                <a:latin typeface="Arial" panose="020B0604020202020204" pitchFamily="34" charset="0"/>
                <a:cs typeface="Arial" panose="020B0604020202020204" pitchFamily="34" charset="0"/>
              </a:rPr>
              <a:t>:</a:t>
            </a:r>
            <a:r>
              <a:rPr lang="sr-Cyrl-RS" altLang="en-US" sz="2400" dirty="0">
                <a:solidFill>
                  <a:srgbClr val="000066"/>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isparljivi</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dirty="0" err="1">
                <a:latin typeface="Arial" panose="020B0604020202020204" pitchFamily="34" charset="0"/>
                <a:cs typeface="Arial" panose="020B0604020202020204" pitchFamily="34" charset="0"/>
              </a:rPr>
              <a:t>lepak</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boje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razređivači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lakovi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benzin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aceton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bronza</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gasovi</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dirty="0" err="1">
                <a:latin typeface="Arial" panose="020B0604020202020204" pitchFamily="34" charset="0"/>
                <a:cs typeface="Arial" panose="020B0604020202020204" pitchFamily="34" charset="0"/>
              </a:rPr>
              <a:t>lakovi</a:t>
            </a:r>
            <a:r>
              <a:rPr lang="en-US" altLang="en-US" sz="2400" dirty="0">
                <a:latin typeface="Arial" panose="020B0604020202020204" pitchFamily="34" charset="0"/>
                <a:cs typeface="Arial" panose="020B0604020202020204" pitchFamily="34" charset="0"/>
              </a:rPr>
              <a:t> za </a:t>
            </a:r>
            <a:r>
              <a:rPr lang="en-US" altLang="en-US" sz="2400" dirty="0" err="1">
                <a:latin typeface="Arial" panose="020B0604020202020204" pitchFamily="34" charset="0"/>
                <a:cs typeface="Arial" panose="020B0604020202020204" pitchFamily="34" charset="0"/>
              </a:rPr>
              <a:t>kosu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dezodoransi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sprejevi</a:t>
            </a:r>
            <a:r>
              <a:rPr lang="en-US" altLang="en-US" sz="2400" dirty="0">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medicinski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anestetici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dirty="0" err="1">
                <a:latin typeface="Arial" panose="020B0604020202020204" pitchFamily="34" charset="0"/>
                <a:cs typeface="Arial" panose="020B0604020202020204" pitchFamily="34" charset="0"/>
              </a:rPr>
              <a:t>etar</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halotan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hloroform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nitriti</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(amil-</a:t>
            </a:r>
            <a:r>
              <a:rPr lang="en-US" altLang="en-US" sz="2400" dirty="0" err="1">
                <a:latin typeface="Arial" panose="020B0604020202020204" pitchFamily="34" charset="0"/>
                <a:cs typeface="Arial" panose="020B0604020202020204" pitchFamily="34" charset="0"/>
              </a:rPr>
              <a:t>nitrit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popers</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butil-nitrit</a:t>
            </a:r>
            <a:r>
              <a:rPr lang="en-US" altLang="en-US" sz="2400" dirty="0">
                <a:latin typeface="Arial" panose="020B0604020202020204" pitchFamily="34" charset="0"/>
                <a:cs typeface="Arial" panose="020B0604020202020204" pitchFamily="34" charset="0"/>
              </a:rPr>
              <a:t>)...</a:t>
            </a:r>
            <a:endParaRPr lang="sr-Latn-RS" altLang="en-US" sz="2400" dirty="0">
              <a:latin typeface="Arial" panose="020B0604020202020204" pitchFamily="34" charset="0"/>
              <a:cs typeface="Arial" panose="020B0604020202020204" pitchFamily="34" charset="0"/>
            </a:endParaRPr>
          </a:p>
          <a:p>
            <a:pPr eaLnBrk="1" hangingPunct="1">
              <a:lnSpc>
                <a:spcPct val="80000"/>
              </a:lnSpc>
            </a:pPr>
            <a:r>
              <a:rPr lang="sr-Latn-RS" altLang="en-US" sz="2400" b="1" dirty="0">
                <a:solidFill>
                  <a:srgbClr val="FF0000"/>
                </a:solidFill>
                <a:latin typeface="Arial" panose="020B0604020202020204" pitchFamily="34" charset="0"/>
                <a:cs typeface="Arial" panose="020B0604020202020204" pitchFamily="34" charset="0"/>
              </a:rPr>
              <a:t>Kombinovanog dejstva</a:t>
            </a:r>
            <a:r>
              <a:rPr lang="sr-Cyrl-RS" altLang="en-US" sz="2400" b="1" dirty="0">
                <a:solidFill>
                  <a:srgbClr val="000066"/>
                </a:solidFill>
                <a:latin typeface="Arial" panose="020B0604020202020204" pitchFamily="34" charset="0"/>
                <a:cs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rPr>
              <a:t>marihuana </a:t>
            </a:r>
            <a:r>
              <a:rPr lang="en-US" altLang="en-US" sz="2400" dirty="0" err="1">
                <a:solidFill>
                  <a:srgbClr val="000000"/>
                </a:solidFill>
                <a:latin typeface="Arial" panose="020B0604020202020204" pitchFamily="34" charset="0"/>
                <a:cs typeface="Arial" panose="020B0604020202020204" pitchFamily="34" charset="0"/>
              </a:rPr>
              <a:t>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sintetički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kanabinoidi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kombinovano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halucinogeno</a:t>
            </a:r>
            <a:r>
              <a:rPr lang="sr-Latn-R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sedativno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dejstvo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ekstazi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halucinogeno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stimulativno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dejstvo</a:t>
            </a:r>
            <a:r>
              <a:rPr lang="en-US" altLang="en-US" sz="2400" dirty="0">
                <a:solidFill>
                  <a:srgbClr val="000000"/>
                </a:solidFill>
                <a:latin typeface="Arial" panose="020B0604020202020204" pitchFamily="34" charset="0"/>
                <a:cs typeface="Arial" panose="020B0604020202020204" pitchFamily="34" charset="0"/>
              </a:rPr>
              <a:t>),“</a:t>
            </a:r>
            <a:r>
              <a:rPr lang="en-US" altLang="en-US" sz="2400" dirty="0" err="1">
                <a:solidFill>
                  <a:srgbClr val="000000"/>
                </a:solidFill>
                <a:latin typeface="Arial" panose="020B0604020202020204" pitchFamily="34" charset="0"/>
                <a:cs typeface="Arial" panose="020B0604020202020204" pitchFamily="34" charset="0"/>
              </a:rPr>
              <a:t>nove</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droge</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politoksikomanija</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mešanje</a:t>
            </a:r>
            <a:r>
              <a:rPr lang="en-US" altLang="en-US" sz="2400" dirty="0">
                <a:solidFill>
                  <a:srgbClr val="000000"/>
                </a:solidFill>
                <a:latin typeface="Arial" panose="020B0604020202020204" pitchFamily="34" charset="0"/>
                <a:cs typeface="Arial" panose="020B0604020202020204" pitchFamily="34" charset="0"/>
              </a:rPr>
              <a:t> PAS).</a:t>
            </a:r>
          </a:p>
          <a:p>
            <a:pPr eaLnBrk="1" hangingPunct="1">
              <a:lnSpc>
                <a:spcPct val="80000"/>
              </a:lnSpc>
            </a:pPr>
            <a:endParaRPr lang="en-US" altLang="en-US" sz="2000" b="1" dirty="0"/>
          </a:p>
        </p:txBody>
      </p:sp>
      <p:pic>
        <p:nvPicPr>
          <p:cNvPr id="3" name="Picture 2">
            <a:extLst>
              <a:ext uri="{FF2B5EF4-FFF2-40B4-BE49-F238E27FC236}">
                <a16:creationId xmlns:a16="http://schemas.microsoft.com/office/drawing/2014/main" id="{55867B05-9938-4FF6-84C5-263884F08240}"/>
              </a:ext>
            </a:extLst>
          </p:cNvPr>
          <p:cNvPicPr>
            <a:picLocks noChangeAspect="1"/>
          </p:cNvPicPr>
          <p:nvPr/>
        </p:nvPicPr>
        <p:blipFill>
          <a:blip r:embed="rId2"/>
          <a:stretch>
            <a:fillRect/>
          </a:stretch>
        </p:blipFill>
        <p:spPr>
          <a:xfrm>
            <a:off x="9538283" y="4758354"/>
            <a:ext cx="2370762" cy="1896609"/>
          </a:xfrm>
          <a:prstGeom prst="rect">
            <a:avLst/>
          </a:prstGeom>
        </p:spPr>
      </p:pic>
    </p:spTree>
    <p:extLst>
      <p:ext uri="{BB962C8B-B14F-4D97-AF65-F5344CB8AC3E}">
        <p14:creationId xmlns:p14="http://schemas.microsoft.com/office/powerpoint/2010/main" val="29565701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43280"/>
            <a:ext cx="8229600" cy="579679"/>
          </a:xfrm>
        </p:spPr>
        <p:txBody>
          <a:bodyPr/>
          <a:lstStyle/>
          <a:p>
            <a:r>
              <a:rPr lang="sr-Latn-RS" altLang="en-US" sz="4000" b="1" dirty="0">
                <a:solidFill>
                  <a:srgbClr val="FF0000"/>
                </a:solidFill>
              </a:rPr>
              <a:t>Putevi unosa droge</a:t>
            </a:r>
            <a:endParaRPr lang="en-US" altLang="en-US" sz="4000" dirty="0">
              <a:solidFill>
                <a:srgbClr val="FF0000"/>
              </a:solidFill>
            </a:endParaRPr>
          </a:p>
        </p:txBody>
      </p:sp>
      <p:sp>
        <p:nvSpPr>
          <p:cNvPr id="12291" name="Rectangle 3"/>
          <p:cNvSpPr>
            <a:spLocks noGrp="1" noChangeArrowheads="1"/>
          </p:cNvSpPr>
          <p:nvPr>
            <p:ph type="body" idx="1"/>
          </p:nvPr>
        </p:nvSpPr>
        <p:spPr>
          <a:xfrm>
            <a:off x="507076" y="989901"/>
            <a:ext cx="11496502" cy="4459092"/>
          </a:xfrm>
        </p:spPr>
        <p:txBody>
          <a:bodyPr/>
          <a:lstStyle/>
          <a:p>
            <a:pPr>
              <a:lnSpc>
                <a:spcPct val="80000"/>
              </a:lnSpc>
            </a:pPr>
            <a:r>
              <a:rPr lang="en-US" altLang="en-US" sz="2400" dirty="0" err="1">
                <a:solidFill>
                  <a:srgbClr val="FF0000"/>
                </a:solidFill>
              </a:rPr>
              <a:t>Inhaliranje</a:t>
            </a:r>
            <a:r>
              <a:rPr lang="en-US" altLang="en-US" sz="2400" dirty="0"/>
              <a:t> </a:t>
            </a:r>
            <a:r>
              <a:rPr lang="sr-Latn-RS" altLang="en-US" sz="2400" dirty="0"/>
              <a:t>- </a:t>
            </a:r>
            <a:r>
              <a:rPr lang="en-US" altLang="en-US" sz="2400" dirty="0"/>
              <a:t>(</a:t>
            </a:r>
            <a:r>
              <a:rPr lang="en-US" altLang="en-US" sz="2400" dirty="0" err="1"/>
              <a:t>pušenje</a:t>
            </a:r>
            <a:r>
              <a:rPr lang="en-US" altLang="en-US" sz="2400" dirty="0"/>
              <a:t> – “</a:t>
            </a:r>
            <a:r>
              <a:rPr lang="en-US" altLang="en-US" sz="2400" dirty="0" err="1"/>
              <a:t>čiste</a:t>
            </a:r>
            <a:r>
              <a:rPr lang="en-US" altLang="en-US" sz="2400" dirty="0"/>
              <a:t>” PAS </a:t>
            </a:r>
            <a:r>
              <a:rPr lang="en-US" altLang="en-US" sz="2400" dirty="0" err="1"/>
              <a:t>ili</a:t>
            </a:r>
            <a:r>
              <a:rPr lang="en-US" altLang="en-US" sz="2400" dirty="0"/>
              <a:t> </a:t>
            </a:r>
            <a:r>
              <a:rPr lang="en-US" altLang="en-US" sz="2400" dirty="0" err="1"/>
              <a:t>pomešane</a:t>
            </a:r>
            <a:r>
              <a:rPr lang="en-US" altLang="en-US" sz="2400" dirty="0"/>
              <a:t> </a:t>
            </a:r>
            <a:r>
              <a:rPr lang="en-US" altLang="en-US" sz="2400" dirty="0" err="1"/>
              <a:t>sa</a:t>
            </a:r>
            <a:r>
              <a:rPr lang="en-US" altLang="en-US" sz="2400" dirty="0"/>
              <a:t> </a:t>
            </a:r>
            <a:r>
              <a:rPr lang="en-US" altLang="en-US" sz="2400" dirty="0" err="1"/>
              <a:t>duvanom</a:t>
            </a:r>
            <a:r>
              <a:rPr lang="en-US" altLang="en-US" sz="2400" dirty="0"/>
              <a:t>, </a:t>
            </a:r>
            <a:r>
              <a:rPr lang="en-US" altLang="en-US" sz="2400" dirty="0" err="1"/>
              <a:t>kanabisom</a:t>
            </a:r>
            <a:r>
              <a:rPr lang="en-US" altLang="en-US" sz="2400" dirty="0"/>
              <a:t>, </a:t>
            </a:r>
            <a:r>
              <a:rPr lang="en-US" altLang="en-US" sz="2400" dirty="0" err="1"/>
              <a:t>suvim</a:t>
            </a:r>
            <a:r>
              <a:rPr lang="en-US" altLang="en-US" sz="2400" dirty="0"/>
              <a:t> </a:t>
            </a:r>
            <a:r>
              <a:rPr lang="en-US" altLang="en-US" sz="2400" dirty="0" err="1"/>
              <a:t>biljnim</a:t>
            </a:r>
            <a:r>
              <a:rPr lang="en-US" altLang="en-US" sz="2400" dirty="0"/>
              <a:t> </a:t>
            </a:r>
            <a:r>
              <a:rPr lang="en-US" altLang="en-US" sz="2400" dirty="0" err="1"/>
              <a:t>mešavinama</a:t>
            </a:r>
            <a:r>
              <a:rPr lang="en-US" altLang="en-US" sz="2400" dirty="0"/>
              <a:t>, </a:t>
            </a:r>
            <a:r>
              <a:rPr lang="en-US" altLang="en-US" sz="2400" dirty="0" err="1"/>
              <a:t>aktivnim</a:t>
            </a:r>
            <a:r>
              <a:rPr lang="en-US" altLang="en-US" sz="2400" dirty="0"/>
              <a:t> </a:t>
            </a:r>
            <a:r>
              <a:rPr lang="en-US" altLang="en-US" sz="2400" dirty="0" err="1"/>
              <a:t>ugljem</a:t>
            </a:r>
            <a:r>
              <a:rPr lang="en-US" altLang="en-US" sz="2400" dirty="0"/>
              <a:t> u </a:t>
            </a:r>
            <a:r>
              <a:rPr lang="en-US" altLang="en-US" sz="2400" dirty="0" err="1"/>
              <a:t>nargilama</a:t>
            </a:r>
            <a:r>
              <a:rPr lang="en-US" altLang="en-US" sz="2400" dirty="0"/>
              <a:t> </a:t>
            </a:r>
            <a:r>
              <a:rPr lang="en-US" altLang="en-US" sz="2400" dirty="0" err="1"/>
              <a:t>itd</a:t>
            </a:r>
            <a:r>
              <a:rPr lang="en-US" altLang="en-US" sz="2400" dirty="0"/>
              <a:t>; </a:t>
            </a:r>
            <a:r>
              <a:rPr lang="en-US" altLang="en-US" sz="2400" dirty="0" err="1"/>
              <a:t>udisanje</a:t>
            </a:r>
            <a:r>
              <a:rPr lang="en-US" altLang="en-US" sz="2400" dirty="0"/>
              <a:t> para </a:t>
            </a:r>
            <a:r>
              <a:rPr lang="en-US" altLang="en-US" sz="2400" dirty="0" err="1"/>
              <a:t>ili</a:t>
            </a:r>
            <a:r>
              <a:rPr lang="en-US" altLang="en-US" sz="2400" dirty="0"/>
              <a:t> </a:t>
            </a:r>
            <a:r>
              <a:rPr lang="en-US" altLang="en-US" sz="2400" dirty="0" err="1"/>
              <a:t>dima</a:t>
            </a:r>
            <a:r>
              <a:rPr lang="en-US" altLang="en-US" sz="2400" dirty="0"/>
              <a:t> </a:t>
            </a:r>
            <a:r>
              <a:rPr lang="en-US" altLang="en-US" sz="2400" dirty="0" err="1"/>
              <a:t>iz</a:t>
            </a:r>
            <a:r>
              <a:rPr lang="en-US" altLang="en-US" sz="2400" dirty="0"/>
              <a:t> - </a:t>
            </a:r>
            <a:r>
              <a:rPr lang="en-US" altLang="en-US" sz="2400" dirty="0" err="1"/>
              <a:t>kertridža</a:t>
            </a:r>
            <a:r>
              <a:rPr lang="en-US" altLang="en-US" sz="2400" dirty="0"/>
              <a:t> e-</a:t>
            </a:r>
            <a:r>
              <a:rPr lang="en-US" altLang="en-US" sz="2400" dirty="0" err="1"/>
              <a:t>cigareta</a:t>
            </a:r>
            <a:r>
              <a:rPr lang="en-US" altLang="en-US" sz="2400" dirty="0"/>
              <a:t> </a:t>
            </a:r>
            <a:r>
              <a:rPr lang="en-US" altLang="en-US" sz="2400" dirty="0" err="1"/>
              <a:t>i</a:t>
            </a:r>
            <a:r>
              <a:rPr lang="en-US" altLang="en-US" sz="2400" dirty="0"/>
              <a:t> sl. </a:t>
            </a:r>
            <a:r>
              <a:rPr lang="en-US" altLang="en-US" sz="2400" dirty="0" err="1"/>
              <a:t>uređaja</a:t>
            </a:r>
            <a:r>
              <a:rPr lang="en-US" altLang="en-US" sz="2400" dirty="0"/>
              <a:t> /IQOS, GLO/, </a:t>
            </a:r>
            <a:r>
              <a:rPr lang="en-US" altLang="en-US" sz="2400" dirty="0" err="1"/>
              <a:t>rastvorenih</a:t>
            </a:r>
            <a:r>
              <a:rPr lang="en-US" altLang="en-US" sz="2400" dirty="0"/>
              <a:t> soli za </a:t>
            </a:r>
            <a:r>
              <a:rPr lang="en-US" altLang="en-US" sz="2400" dirty="0" err="1"/>
              <a:t>kupanje</a:t>
            </a:r>
            <a:r>
              <a:rPr lang="en-US" altLang="en-US" sz="2400" dirty="0"/>
              <a:t>, </a:t>
            </a:r>
            <a:r>
              <a:rPr lang="en-US" altLang="en-US" sz="2400" dirty="0" err="1"/>
              <a:t>zapaljenih</a:t>
            </a:r>
            <a:r>
              <a:rPr lang="en-US" altLang="en-US" sz="2400" dirty="0"/>
              <a:t> </a:t>
            </a:r>
            <a:r>
              <a:rPr lang="en-US" altLang="en-US" sz="2400" dirty="0" err="1"/>
              <a:t>mirisnih</a:t>
            </a:r>
            <a:r>
              <a:rPr lang="en-US" altLang="en-US" sz="2400" dirty="0"/>
              <a:t> </a:t>
            </a:r>
            <a:r>
              <a:rPr lang="en-US" altLang="en-US" sz="2400" dirty="0" err="1"/>
              <a:t>štapića</a:t>
            </a:r>
            <a:r>
              <a:rPr lang="en-US" altLang="en-US" sz="2400" dirty="0"/>
              <a:t>, </a:t>
            </a:r>
            <a:r>
              <a:rPr lang="en-US" altLang="en-US" sz="2400" dirty="0" err="1"/>
              <a:t>aparata</a:t>
            </a:r>
            <a:r>
              <a:rPr lang="en-US" altLang="en-US" sz="2400" dirty="0"/>
              <a:t> za “</a:t>
            </a:r>
            <a:r>
              <a:rPr lang="en-US" altLang="en-US" sz="2400" dirty="0" err="1"/>
              <a:t>osvežavanje</a:t>
            </a:r>
            <a:r>
              <a:rPr lang="en-US" altLang="en-US" sz="2400" dirty="0"/>
              <a:t>” </a:t>
            </a:r>
            <a:r>
              <a:rPr lang="en-US" altLang="en-US" sz="2400" dirty="0" err="1"/>
              <a:t>prostora</a:t>
            </a:r>
            <a:r>
              <a:rPr lang="en-US" altLang="en-US" sz="2400" dirty="0"/>
              <a:t>...)</a:t>
            </a:r>
          </a:p>
          <a:p>
            <a:pPr>
              <a:lnSpc>
                <a:spcPct val="80000"/>
              </a:lnSpc>
            </a:pPr>
            <a:endParaRPr lang="en-US" altLang="en-US" sz="2400" dirty="0"/>
          </a:p>
          <a:p>
            <a:pPr>
              <a:lnSpc>
                <a:spcPct val="80000"/>
              </a:lnSpc>
            </a:pPr>
            <a:r>
              <a:rPr lang="en-US" altLang="en-US" sz="2400" dirty="0" err="1">
                <a:solidFill>
                  <a:srgbClr val="FF0000"/>
                </a:solidFill>
              </a:rPr>
              <a:t>Ingestija</a:t>
            </a:r>
            <a:r>
              <a:rPr lang="en-US" altLang="en-US" sz="2400" dirty="0"/>
              <a:t> </a:t>
            </a:r>
            <a:r>
              <a:rPr lang="sr-Latn-RS" altLang="en-US" sz="2400" dirty="0"/>
              <a:t>- </a:t>
            </a:r>
            <a:r>
              <a:rPr lang="en-US" altLang="en-US" sz="2400" dirty="0"/>
              <a:t>(</a:t>
            </a:r>
            <a:r>
              <a:rPr lang="en-US" altLang="en-US" sz="2400" dirty="0" err="1"/>
              <a:t>gutanje</a:t>
            </a:r>
            <a:r>
              <a:rPr lang="en-US" altLang="en-US" sz="2400" dirty="0"/>
              <a:t>, </a:t>
            </a:r>
            <a:r>
              <a:rPr lang="en-US" altLang="en-US" sz="2400" dirty="0" err="1"/>
              <a:t>pijenje</a:t>
            </a:r>
            <a:r>
              <a:rPr lang="en-US" altLang="en-US" sz="2400" dirty="0"/>
              <a:t>...)</a:t>
            </a:r>
          </a:p>
          <a:p>
            <a:pPr>
              <a:lnSpc>
                <a:spcPct val="80000"/>
              </a:lnSpc>
            </a:pPr>
            <a:endParaRPr lang="en-US" altLang="en-US" sz="2400" dirty="0"/>
          </a:p>
          <a:p>
            <a:pPr>
              <a:lnSpc>
                <a:spcPct val="80000"/>
              </a:lnSpc>
            </a:pPr>
            <a:r>
              <a:rPr lang="en-US" altLang="en-US" sz="2400" dirty="0" err="1">
                <a:solidFill>
                  <a:srgbClr val="FF0000"/>
                </a:solidFill>
              </a:rPr>
              <a:t>Resorpcija</a:t>
            </a:r>
            <a:r>
              <a:rPr lang="en-US" altLang="en-US" sz="2400" dirty="0"/>
              <a:t> </a:t>
            </a:r>
            <a:r>
              <a:rPr lang="sr-Latn-RS" altLang="en-US" sz="2400" dirty="0"/>
              <a:t>- </a:t>
            </a:r>
            <a:r>
              <a:rPr lang="en-US" altLang="en-US" sz="2400" dirty="0" err="1"/>
              <a:t>najčešće</a:t>
            </a:r>
            <a:r>
              <a:rPr lang="en-US" altLang="en-US" sz="2400" dirty="0"/>
              <a:t> </a:t>
            </a:r>
            <a:r>
              <a:rPr lang="en-US" altLang="en-US" sz="2400" dirty="0" err="1"/>
              <a:t>preko</a:t>
            </a:r>
            <a:r>
              <a:rPr lang="en-US" altLang="en-US" sz="2400" dirty="0"/>
              <a:t> </a:t>
            </a:r>
            <a:r>
              <a:rPr lang="en-US" altLang="en-US" sz="2400" dirty="0" err="1"/>
              <a:t>kože</a:t>
            </a:r>
            <a:r>
              <a:rPr lang="en-US" altLang="en-US" sz="2400" dirty="0"/>
              <a:t> (</a:t>
            </a:r>
            <a:r>
              <a:rPr lang="en-US" altLang="en-US" sz="2400" dirty="0" err="1"/>
              <a:t>utrljavanje</a:t>
            </a:r>
            <a:r>
              <a:rPr lang="en-US" altLang="en-US" sz="2400" dirty="0"/>
              <a:t>, </a:t>
            </a:r>
            <a:r>
              <a:rPr lang="en-US" altLang="en-US" sz="2400" dirty="0" err="1"/>
              <a:t>flasteri</a:t>
            </a:r>
            <a:r>
              <a:rPr lang="en-US" altLang="en-US" sz="2400" dirty="0"/>
              <a:t>...) </a:t>
            </a:r>
            <a:r>
              <a:rPr lang="en-US" altLang="en-US" sz="2400" dirty="0" err="1"/>
              <a:t>i</a:t>
            </a:r>
            <a:r>
              <a:rPr lang="en-US" altLang="en-US" sz="2400" dirty="0"/>
              <a:t> </a:t>
            </a:r>
            <a:r>
              <a:rPr lang="en-US" altLang="en-US" sz="2400" dirty="0" err="1"/>
              <a:t>sluzokože</a:t>
            </a:r>
            <a:r>
              <a:rPr lang="en-US" altLang="en-US" sz="2400" dirty="0"/>
              <a:t> </a:t>
            </a:r>
            <a:r>
              <a:rPr lang="en-US" altLang="en-US" sz="2400" dirty="0" err="1"/>
              <a:t>nosa</a:t>
            </a:r>
            <a:r>
              <a:rPr lang="en-US" altLang="en-US" sz="2400" dirty="0"/>
              <a:t> (</a:t>
            </a:r>
            <a:r>
              <a:rPr lang="en-US" altLang="en-US" sz="2400" dirty="0" err="1"/>
              <a:t>ušmrkavanjem</a:t>
            </a:r>
            <a:r>
              <a:rPr lang="en-US" altLang="en-US" sz="2400" dirty="0"/>
              <a:t>), </a:t>
            </a:r>
            <a:r>
              <a:rPr lang="en-US" altLang="en-US" sz="2400" dirty="0" err="1"/>
              <a:t>ali</a:t>
            </a:r>
            <a:r>
              <a:rPr lang="en-US" altLang="en-US" sz="2400" dirty="0"/>
              <a:t> </a:t>
            </a:r>
            <a:r>
              <a:rPr lang="en-US" altLang="en-US" sz="2400" dirty="0" err="1"/>
              <a:t>i</a:t>
            </a:r>
            <a:r>
              <a:rPr lang="en-US" altLang="en-US" sz="2400" dirty="0"/>
              <a:t> </a:t>
            </a:r>
            <a:r>
              <a:rPr lang="en-US" altLang="en-US" sz="2400" dirty="0" err="1"/>
              <a:t>usta</a:t>
            </a:r>
            <a:r>
              <a:rPr lang="en-US" altLang="en-US" sz="2400" dirty="0"/>
              <a:t>, </a:t>
            </a:r>
            <a:r>
              <a:rPr lang="en-US" altLang="en-US" sz="2400" dirty="0" err="1"/>
              <a:t>vagine</a:t>
            </a:r>
            <a:r>
              <a:rPr lang="en-US" altLang="en-US" sz="2400" dirty="0"/>
              <a:t> </a:t>
            </a:r>
            <a:r>
              <a:rPr lang="en-US" altLang="en-US" sz="2400" dirty="0" err="1"/>
              <a:t>i</a:t>
            </a:r>
            <a:r>
              <a:rPr lang="en-US" altLang="en-US" sz="2400" dirty="0"/>
              <a:t> </a:t>
            </a:r>
            <a:r>
              <a:rPr lang="en-US" altLang="en-US" sz="2400" dirty="0" err="1"/>
              <a:t>anusa</a:t>
            </a:r>
            <a:r>
              <a:rPr lang="en-US" altLang="en-US" sz="2400" dirty="0"/>
              <a:t> (</a:t>
            </a:r>
            <a:r>
              <a:rPr lang="en-US" altLang="en-US" sz="2400" dirty="0" err="1"/>
              <a:t>impregniran</a:t>
            </a:r>
            <a:r>
              <a:rPr lang="en-US" altLang="en-US" sz="2400" dirty="0"/>
              <a:t> </a:t>
            </a:r>
            <a:r>
              <a:rPr lang="en-US" altLang="en-US" sz="2400" dirty="0" err="1"/>
              <a:t>papir</a:t>
            </a:r>
            <a:r>
              <a:rPr lang="en-US" altLang="en-US" sz="2400" dirty="0"/>
              <a:t>, </a:t>
            </a:r>
            <a:r>
              <a:rPr lang="en-US" altLang="en-US" sz="2400" dirty="0" err="1"/>
              <a:t>lingvalete</a:t>
            </a:r>
            <a:r>
              <a:rPr lang="en-US" altLang="en-US" sz="2400" dirty="0"/>
              <a:t>, </a:t>
            </a:r>
            <a:r>
              <a:rPr lang="en-US" altLang="en-US" sz="2400" dirty="0" err="1"/>
              <a:t>orbilete</a:t>
            </a:r>
            <a:r>
              <a:rPr lang="en-US" altLang="en-US" sz="2400" dirty="0"/>
              <a:t>, </a:t>
            </a:r>
            <a:r>
              <a:rPr lang="en-US" altLang="en-US" sz="2400" dirty="0" err="1"/>
              <a:t>vaginalete</a:t>
            </a:r>
            <a:r>
              <a:rPr lang="en-US" altLang="en-US" sz="2400" dirty="0"/>
              <a:t>...)</a:t>
            </a:r>
          </a:p>
          <a:p>
            <a:pPr>
              <a:lnSpc>
                <a:spcPct val="80000"/>
              </a:lnSpc>
            </a:pPr>
            <a:endParaRPr lang="en-US" altLang="en-US" sz="2400" dirty="0"/>
          </a:p>
          <a:p>
            <a:pPr>
              <a:lnSpc>
                <a:spcPct val="80000"/>
              </a:lnSpc>
            </a:pPr>
            <a:r>
              <a:rPr lang="en-US" altLang="en-US" sz="2400" dirty="0" err="1">
                <a:solidFill>
                  <a:srgbClr val="FF0000"/>
                </a:solidFill>
              </a:rPr>
              <a:t>Parenteralno</a:t>
            </a:r>
            <a:r>
              <a:rPr lang="en-US" altLang="en-US" sz="2400" dirty="0"/>
              <a:t> - </a:t>
            </a:r>
            <a:r>
              <a:rPr lang="en-US" altLang="en-US" sz="2400" dirty="0" err="1"/>
              <a:t>intravenski</a:t>
            </a:r>
            <a:r>
              <a:rPr lang="en-US" altLang="en-US" sz="2400" dirty="0"/>
              <a:t> – per/</a:t>
            </a:r>
            <a:r>
              <a:rPr lang="en-US" altLang="en-US" sz="2400" dirty="0" err="1"/>
              <a:t>intrakutano</a:t>
            </a:r>
            <a:r>
              <a:rPr lang="en-US" altLang="en-US" sz="2400" dirty="0"/>
              <a:t>, </a:t>
            </a:r>
            <a:r>
              <a:rPr lang="en-US" altLang="en-US" sz="2400" dirty="0" err="1"/>
              <a:t>intramuskularno</a:t>
            </a:r>
            <a:r>
              <a:rPr lang="en-US" altLang="en-US" sz="2400" dirty="0"/>
              <a:t>, (s </a:t>
            </a:r>
            <a:r>
              <a:rPr lang="en-US" altLang="en-US" sz="2400" dirty="0" err="1"/>
              <a:t>tim</a:t>
            </a:r>
            <a:r>
              <a:rPr lang="en-US" altLang="en-US" sz="2400" dirty="0"/>
              <a:t> u </a:t>
            </a:r>
            <a:r>
              <a:rPr lang="en-US" altLang="en-US" sz="2400" dirty="0" err="1"/>
              <a:t>vezi</a:t>
            </a:r>
            <a:r>
              <a:rPr lang="en-US" altLang="en-US" sz="2400" dirty="0"/>
              <a:t> </a:t>
            </a:r>
            <a:r>
              <a:rPr lang="en-US" altLang="en-US" sz="2400" dirty="0" err="1"/>
              <a:t>su</a:t>
            </a:r>
            <a:r>
              <a:rPr lang="en-US" altLang="en-US" sz="2400" dirty="0"/>
              <a:t> mere “</a:t>
            </a:r>
            <a:r>
              <a:rPr lang="en-US" altLang="en-US" sz="2400" dirty="0" err="1"/>
              <a:t>kontrole</a:t>
            </a:r>
            <a:r>
              <a:rPr lang="en-US" altLang="en-US" sz="2400" dirty="0"/>
              <a:t> </a:t>
            </a:r>
            <a:r>
              <a:rPr lang="en-US" altLang="en-US" sz="2400" dirty="0" err="1"/>
              <a:t>štete</a:t>
            </a:r>
            <a:r>
              <a:rPr lang="en-US" altLang="en-US" sz="2400" dirty="0"/>
              <a:t>”, </a:t>
            </a:r>
            <a:r>
              <a:rPr lang="en-US" altLang="en-US" sz="2400" dirty="0" err="1"/>
              <a:t>tzv</a:t>
            </a:r>
            <a:r>
              <a:rPr lang="en-US" altLang="en-US" sz="2400" dirty="0"/>
              <a:t>. harm reduction, </a:t>
            </a:r>
            <a:r>
              <a:rPr lang="en-US" altLang="en-US" sz="2400" dirty="0" err="1"/>
              <a:t>usmerene</a:t>
            </a:r>
            <a:r>
              <a:rPr lang="en-US" altLang="en-US" sz="2400" dirty="0"/>
              <a:t> </a:t>
            </a:r>
            <a:r>
              <a:rPr lang="en-US" altLang="en-US" sz="2400" dirty="0" err="1"/>
              <a:t>na</a:t>
            </a:r>
            <a:r>
              <a:rPr lang="en-US" altLang="en-US" sz="2400" dirty="0"/>
              <a:t> </a:t>
            </a:r>
            <a:r>
              <a:rPr lang="en-US" altLang="en-US" sz="2400" dirty="0" err="1"/>
              <a:t>sprečavanje</a:t>
            </a:r>
            <a:r>
              <a:rPr lang="en-US" altLang="en-US" sz="2400" dirty="0"/>
              <a:t> </a:t>
            </a:r>
            <a:r>
              <a:rPr lang="en-US" altLang="en-US" sz="2400" dirty="0" err="1"/>
              <a:t>infekcija</a:t>
            </a:r>
            <a:r>
              <a:rPr lang="en-US" altLang="en-US" sz="2400" dirty="0"/>
              <a:t> </a:t>
            </a:r>
            <a:r>
              <a:rPr lang="en-US" altLang="en-US" sz="2400" dirty="0" err="1"/>
              <a:t>krvno-prenosivih</a:t>
            </a:r>
            <a:r>
              <a:rPr lang="en-US" altLang="en-US" sz="2400" dirty="0"/>
              <a:t> </a:t>
            </a:r>
            <a:r>
              <a:rPr lang="en-US" altLang="en-US" sz="2400" dirty="0" err="1"/>
              <a:t>mikroorganizama</a:t>
            </a:r>
            <a:r>
              <a:rPr lang="en-US" altLang="en-US" sz="2400" dirty="0"/>
              <a:t> /HIV, </a:t>
            </a:r>
            <a:r>
              <a:rPr lang="en-US" altLang="en-US" sz="2400" dirty="0" err="1"/>
              <a:t>hepatitisi</a:t>
            </a:r>
            <a:r>
              <a:rPr lang="en-US" altLang="en-US" sz="2400" dirty="0"/>
              <a:t>).</a:t>
            </a:r>
          </a:p>
          <a:p>
            <a:pPr>
              <a:lnSpc>
                <a:spcPct val="80000"/>
              </a:lnSpc>
            </a:pPr>
            <a:endParaRPr lang="en-US" altLang="en-US" sz="2400" dirty="0"/>
          </a:p>
        </p:txBody>
      </p:sp>
      <p:sp>
        <p:nvSpPr>
          <p:cNvPr id="12292" name="Text Box 4"/>
          <p:cNvSpPr txBox="1">
            <a:spLocks noChangeArrowheads="1"/>
          </p:cNvSpPr>
          <p:nvPr/>
        </p:nvSpPr>
        <p:spPr bwMode="auto">
          <a:xfrm>
            <a:off x="3452553" y="5999452"/>
            <a:ext cx="42883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r>
              <a:rPr lang="sr-Latn-RS" altLang="en-US" sz="2800" b="1" dirty="0">
                <a:solidFill>
                  <a:srgbClr val="FF0000"/>
                </a:solidFill>
              </a:rPr>
              <a:t>SVESNO ILI NESVESNO</a:t>
            </a:r>
            <a:endParaRPr lang="en-US" altLang="en-US" sz="2800" b="1" dirty="0">
              <a:solidFill>
                <a:srgbClr val="FF0000"/>
              </a:solidFill>
            </a:endParaRPr>
          </a:p>
        </p:txBody>
      </p:sp>
    </p:spTree>
    <p:extLst>
      <p:ext uri="{BB962C8B-B14F-4D97-AF65-F5344CB8AC3E}">
        <p14:creationId xmlns:p14="http://schemas.microsoft.com/office/powerpoint/2010/main" val="356617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88843" y="166865"/>
            <a:ext cx="8658837" cy="131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r-Latn-RS" altLang="sr-Latn-RS" sz="3200" b="1" i="0" u="none" strike="noStrike" kern="1200" cap="none" spc="0" normalizeH="0" baseline="0" noProof="0" dirty="0">
                <a:ln>
                  <a:noFill/>
                </a:ln>
                <a:solidFill>
                  <a:srgbClr val="FF0000"/>
                </a:solidFill>
                <a:effectLst/>
                <a:uLnTx/>
                <a:uFillTx/>
                <a:latin typeface="Arial"/>
                <a:ea typeface="+mj-ea"/>
                <a:cs typeface="Arial"/>
              </a:rPr>
              <a:t>Razlozi zloupotrebu droge</a:t>
            </a:r>
            <a:r>
              <a:rPr kumimoji="0" lang="en-US" altLang="sr-Latn-RS" sz="3200" i="0" u="none" strike="noStrike" kern="1200" cap="none" spc="0" normalizeH="0" baseline="0" noProof="0" dirty="0">
                <a:ln>
                  <a:noFill/>
                </a:ln>
                <a:solidFill>
                  <a:srgbClr val="FF0000"/>
                </a:solidFill>
                <a:effectLst/>
                <a:uLnTx/>
                <a:uFillTx/>
                <a:latin typeface="Arial"/>
                <a:ea typeface="+mj-ea"/>
                <a:cs typeface="Arial"/>
              </a:rPr>
              <a:t> </a:t>
            </a:r>
          </a:p>
        </p:txBody>
      </p:sp>
      <p:sp>
        <p:nvSpPr>
          <p:cNvPr id="5" name="Rectangle 3"/>
          <p:cNvSpPr txBox="1">
            <a:spLocks noChangeArrowheads="1"/>
          </p:cNvSpPr>
          <p:nvPr/>
        </p:nvSpPr>
        <p:spPr bwMode="auto">
          <a:xfrm>
            <a:off x="246112" y="1486033"/>
            <a:ext cx="11544300" cy="463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altLang="sr-Latn-RS" sz="2400" b="0" i="0" u="none" strike="noStrike" kern="1200" cap="none" spc="0" normalizeH="0" baseline="0" noProof="0" dirty="0" err="1">
                <a:ln>
                  <a:noFill/>
                </a:ln>
                <a:solidFill>
                  <a:srgbClr val="FF0000"/>
                </a:solidFill>
                <a:effectLst/>
                <a:uLnTx/>
                <a:uFillTx/>
                <a:latin typeface="Arial"/>
                <a:cs typeface="Arial"/>
              </a:rPr>
              <a:t>Pritisak</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vršnjaka</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radoznalost</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osobine</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ličnosti</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dostupnost</a:t>
            </a:r>
            <a:endParaRPr kumimoji="0" lang="en-US" altLang="sr-Latn-RS" sz="2400" b="0" i="0" u="none" strike="noStrike" kern="1200" cap="none" spc="0" normalizeH="0" baseline="0" noProof="0" dirty="0">
              <a:ln>
                <a:noFill/>
              </a:ln>
              <a:solidFill>
                <a:srgbClr val="FF0000"/>
              </a:solidFill>
              <a:effectLst/>
              <a:uLnTx/>
              <a:uFillTx/>
              <a:latin typeface="Arial"/>
              <a:cs typeface="Aria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endParaRPr kumimoji="0" lang="en-US" altLang="sr-Latn-RS" sz="2400" b="0" i="0" u="none" strike="noStrike" kern="1200" cap="none" spc="0" normalizeH="0" baseline="0" noProof="0" dirty="0">
              <a:ln>
                <a:noFill/>
              </a:ln>
              <a:solidFill>
                <a:srgbClr val="FF0000"/>
              </a:solidFill>
              <a:effectLst/>
              <a:uLnTx/>
              <a:uFillTx/>
              <a:latin typeface="Arial"/>
              <a:cs typeface="Aria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altLang="sr-Latn-RS" sz="2400" i="0" u="none" strike="noStrike" kern="1200" cap="none" spc="0" normalizeH="0" baseline="0" noProof="0" dirty="0" err="1">
                <a:ln>
                  <a:noFill/>
                </a:ln>
                <a:effectLst/>
                <a:uLnTx/>
                <a:uFillTx/>
                <a:latin typeface="Arial"/>
                <a:cs typeface="Arial"/>
              </a:rPr>
              <a:t>Nedovoljna</a:t>
            </a:r>
            <a:r>
              <a:rPr kumimoji="0" lang="en-US" altLang="sr-Latn-RS" sz="2400" i="0" u="none" strike="noStrike" kern="1200" cap="none" spc="0" normalizeH="0" baseline="0" noProof="0" dirty="0">
                <a:ln>
                  <a:noFill/>
                </a:ln>
                <a:effectLst/>
                <a:uLnTx/>
                <a:uFillTx/>
                <a:latin typeface="Arial"/>
                <a:cs typeface="Arial"/>
              </a:rPr>
              <a:t> </a:t>
            </a:r>
            <a:r>
              <a:rPr kumimoji="0" lang="en-US" altLang="sr-Latn-RS" sz="2400" i="0" u="none" strike="noStrike" kern="1200" cap="none" spc="0" normalizeH="0" baseline="0" noProof="0" dirty="0" err="1">
                <a:ln>
                  <a:noFill/>
                </a:ln>
                <a:effectLst/>
                <a:uLnTx/>
                <a:uFillTx/>
                <a:latin typeface="Arial"/>
                <a:cs typeface="Arial"/>
              </a:rPr>
              <a:t>komunikacija</a:t>
            </a:r>
            <a:r>
              <a:rPr kumimoji="0" lang="en-US" altLang="sr-Latn-RS" sz="2400" i="0" u="none" strike="noStrike" kern="1200" cap="none" spc="0" normalizeH="0" baseline="0" noProof="0" dirty="0">
                <a:ln>
                  <a:noFill/>
                </a:ln>
                <a:effectLst/>
                <a:uLnTx/>
                <a:uFillTx/>
                <a:latin typeface="Arial"/>
                <a:cs typeface="Arial"/>
              </a:rPr>
              <a:t> </a:t>
            </a:r>
            <a:r>
              <a:rPr kumimoji="0" lang="en-US" altLang="sr-Latn-RS" sz="2400" i="0" u="none" strike="noStrike" kern="1200" cap="none" spc="0" normalizeH="0" baseline="0" noProof="0" dirty="0" err="1">
                <a:ln>
                  <a:noFill/>
                </a:ln>
                <a:effectLst/>
                <a:uLnTx/>
                <a:uFillTx/>
                <a:latin typeface="Arial"/>
                <a:cs typeface="Arial"/>
              </a:rPr>
              <a:t>roditelja</a:t>
            </a:r>
            <a:r>
              <a:rPr kumimoji="0" lang="en-US" altLang="sr-Latn-RS" sz="2400" i="0" u="none" strike="noStrike" kern="1200" cap="none" spc="0" normalizeH="0" baseline="0" noProof="0" dirty="0">
                <a:ln>
                  <a:noFill/>
                </a:ln>
                <a:effectLst/>
                <a:uLnTx/>
                <a:uFillTx/>
                <a:latin typeface="Arial"/>
                <a:cs typeface="Arial"/>
              </a:rPr>
              <a:t> </a:t>
            </a:r>
            <a:r>
              <a:rPr kumimoji="0" lang="en-US" altLang="sr-Latn-RS" sz="2400" i="0" u="none" strike="noStrike" kern="1200" cap="none" spc="0" normalizeH="0" baseline="0" noProof="0" dirty="0" err="1">
                <a:ln>
                  <a:noFill/>
                </a:ln>
                <a:effectLst/>
                <a:uLnTx/>
                <a:uFillTx/>
                <a:latin typeface="Arial"/>
                <a:cs typeface="Arial"/>
              </a:rPr>
              <a:t>sa</a:t>
            </a:r>
            <a:r>
              <a:rPr kumimoji="0" lang="en-US" altLang="sr-Latn-RS" sz="2400" i="0" u="none" strike="noStrike" kern="1200" cap="none" spc="0" normalizeH="0" baseline="0" noProof="0" dirty="0">
                <a:ln>
                  <a:noFill/>
                </a:ln>
                <a:effectLst/>
                <a:uLnTx/>
                <a:uFillTx/>
                <a:latin typeface="Arial"/>
                <a:cs typeface="Arial"/>
              </a:rPr>
              <a:t> decom </a:t>
            </a:r>
            <a:r>
              <a:rPr kumimoji="0" lang="en-US" altLang="sr-Latn-RS" sz="2400" i="0" u="none" strike="noStrike" kern="1200" cap="none" spc="0" normalizeH="0" baseline="0" noProof="0" dirty="0" err="1">
                <a:ln>
                  <a:noFill/>
                </a:ln>
                <a:effectLst/>
                <a:uLnTx/>
                <a:uFillTx/>
                <a:latin typeface="Arial"/>
                <a:cs typeface="Arial"/>
              </a:rPr>
              <a:t>na</a:t>
            </a:r>
            <a:r>
              <a:rPr kumimoji="0" lang="en-US" altLang="sr-Latn-RS" sz="2400" i="0" u="none" strike="noStrike" kern="1200" cap="none" spc="0" normalizeH="0" baseline="0" noProof="0" dirty="0">
                <a:ln>
                  <a:noFill/>
                </a:ln>
                <a:effectLst/>
                <a:uLnTx/>
                <a:uFillTx/>
                <a:latin typeface="Arial"/>
                <a:cs typeface="Arial"/>
              </a:rPr>
              <a:t> </a:t>
            </a:r>
            <a:r>
              <a:rPr kumimoji="0" lang="en-US" altLang="sr-Latn-RS" sz="2400" i="0" u="none" strike="noStrike" kern="1200" cap="none" spc="0" normalizeH="0" baseline="0" noProof="0" dirty="0" err="1">
                <a:ln>
                  <a:noFill/>
                </a:ln>
                <a:effectLst/>
                <a:uLnTx/>
                <a:uFillTx/>
                <a:latin typeface="Arial"/>
                <a:cs typeface="Arial"/>
              </a:rPr>
              <a:t>temu</a:t>
            </a:r>
            <a:r>
              <a:rPr kumimoji="0" lang="en-US" altLang="sr-Latn-RS" sz="2400" i="0" u="none" strike="noStrike" kern="1200" cap="none" spc="0" normalizeH="0" baseline="0" noProof="0" dirty="0">
                <a:ln>
                  <a:noFill/>
                </a:ln>
                <a:effectLst/>
                <a:uLnTx/>
                <a:uFillTx/>
                <a:latin typeface="Arial"/>
                <a:cs typeface="Arial"/>
              </a:rPr>
              <a:t> </a:t>
            </a:r>
            <a:r>
              <a:rPr kumimoji="0" lang="en-US" altLang="sr-Latn-RS" sz="2400" i="0" u="none" strike="noStrike" kern="1200" cap="none" spc="0" normalizeH="0" baseline="0" noProof="0" dirty="0" err="1">
                <a:ln>
                  <a:noFill/>
                </a:ln>
                <a:effectLst/>
                <a:uLnTx/>
                <a:uFillTx/>
                <a:latin typeface="Arial"/>
                <a:cs typeface="Arial"/>
              </a:rPr>
              <a:t>zavisnosti</a:t>
            </a:r>
            <a:endParaRPr kumimoji="0" lang="en-US" altLang="sr-Latn-RS" sz="2400" i="0" u="none" strike="noStrike" kern="1200" cap="none" spc="0" normalizeH="0" baseline="0" noProof="0" dirty="0">
              <a:ln>
                <a:noFill/>
              </a:ln>
              <a:effectLst/>
              <a:uLnTx/>
              <a:uFillTx/>
              <a:latin typeface="Arial"/>
              <a:cs typeface="Aria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endParaRPr kumimoji="0" lang="en-US" altLang="sr-Latn-RS" sz="2400" b="0" i="0" u="none" strike="noStrike" kern="1200" cap="none" spc="0" normalizeH="0" baseline="0" noProof="0" dirty="0">
              <a:ln>
                <a:noFill/>
              </a:ln>
              <a:solidFill>
                <a:srgbClr val="FF0000"/>
              </a:solidFill>
              <a:effectLst/>
              <a:uLnTx/>
              <a:uFillTx/>
              <a:latin typeface="Arial"/>
              <a:cs typeface="Aria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altLang="sr-Latn-RS" sz="2400" b="0" i="0" u="none" strike="noStrike" kern="1200" cap="none" spc="0" normalizeH="0" baseline="0" noProof="0" dirty="0" err="1">
                <a:ln>
                  <a:noFill/>
                </a:ln>
                <a:solidFill>
                  <a:srgbClr val="FF0000"/>
                </a:solidFill>
                <a:effectLst/>
                <a:uLnTx/>
                <a:uFillTx/>
                <a:latin typeface="Arial"/>
                <a:cs typeface="Arial"/>
              </a:rPr>
              <a:t>Nedovoljna</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edukacija</a:t>
            </a:r>
            <a:r>
              <a:rPr kumimoji="0" lang="en-US" altLang="sr-Latn-RS" sz="2400" b="0" i="0" u="none" strike="noStrike" kern="1200" cap="none" spc="0" normalizeH="0" baseline="0" noProof="0" dirty="0">
                <a:ln>
                  <a:noFill/>
                </a:ln>
                <a:solidFill>
                  <a:srgbClr val="FF0000"/>
                </a:solidFill>
                <a:effectLst/>
                <a:uLnTx/>
                <a:uFillTx/>
                <a:latin typeface="Arial"/>
                <a:cs typeface="Arial"/>
              </a:rPr>
              <a:t> o </a:t>
            </a:r>
            <a:r>
              <a:rPr kumimoji="0" lang="en-US" altLang="sr-Latn-RS" sz="2400" b="0" i="0" u="none" strike="noStrike" kern="1200" cap="none" spc="0" normalizeH="0" baseline="0" noProof="0" dirty="0" err="1">
                <a:ln>
                  <a:noFill/>
                </a:ln>
                <a:solidFill>
                  <a:srgbClr val="FF0000"/>
                </a:solidFill>
                <a:effectLst/>
                <a:uLnTx/>
                <a:uFillTx/>
                <a:latin typeface="Arial"/>
                <a:cs typeface="Arial"/>
              </a:rPr>
              <a:t>istinama</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i</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zabludama</a:t>
            </a:r>
            <a:r>
              <a:rPr kumimoji="0" lang="en-US" altLang="sr-Latn-RS" sz="2400" b="0" i="0" u="none" strike="noStrike" kern="1200" cap="none" spc="0" normalizeH="0" baseline="0" noProof="0" dirty="0">
                <a:ln>
                  <a:noFill/>
                </a:ln>
                <a:solidFill>
                  <a:srgbClr val="FF0000"/>
                </a:solidFill>
                <a:effectLst/>
                <a:uLnTx/>
                <a:uFillTx/>
                <a:latin typeface="Arial"/>
                <a:cs typeface="Arial"/>
              </a:rPr>
              <a:t> u </a:t>
            </a:r>
            <a:r>
              <a:rPr kumimoji="0" lang="en-US" altLang="sr-Latn-RS" sz="2400" b="0" i="0" u="none" strike="noStrike" kern="1200" cap="none" spc="0" normalizeH="0" baseline="0" noProof="0" dirty="0" err="1">
                <a:ln>
                  <a:noFill/>
                </a:ln>
                <a:solidFill>
                  <a:srgbClr val="FF0000"/>
                </a:solidFill>
                <a:effectLst/>
                <a:uLnTx/>
                <a:uFillTx/>
                <a:latin typeface="Arial"/>
                <a:cs typeface="Arial"/>
              </a:rPr>
              <a:t>vezi</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droga</a:t>
            </a:r>
            <a:endParaRPr kumimoji="0" lang="en-US" altLang="sr-Latn-RS" sz="2400" b="0" i="0" u="none" strike="noStrike" kern="1200" cap="none" spc="0" normalizeH="0" baseline="0" noProof="0" dirty="0">
              <a:ln>
                <a:noFill/>
              </a:ln>
              <a:solidFill>
                <a:srgbClr val="FF0000"/>
              </a:solidFill>
              <a:effectLst/>
              <a:uLnTx/>
              <a:uFillTx/>
              <a:latin typeface="Arial"/>
              <a:cs typeface="Aria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endParaRPr kumimoji="0" lang="en-US" altLang="sr-Latn-RS" sz="2400" b="0" i="0" u="none" strike="noStrike" kern="1200" cap="none" spc="0" normalizeH="0" baseline="0" noProof="0" dirty="0">
              <a:ln>
                <a:noFill/>
              </a:ln>
              <a:solidFill>
                <a:srgbClr val="FF0000"/>
              </a:solidFill>
              <a:effectLst/>
              <a:uLnTx/>
              <a:uFillTx/>
              <a:latin typeface="Arial"/>
              <a:cs typeface="Aria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altLang="sr-Latn-RS" sz="2400" b="0" i="0" u="none" strike="noStrike" kern="1200" cap="none" spc="0" normalizeH="0" baseline="0" noProof="0" dirty="0" err="1">
                <a:ln>
                  <a:noFill/>
                </a:ln>
                <a:effectLst/>
                <a:uLnTx/>
                <a:uFillTx/>
                <a:latin typeface="Arial"/>
                <a:cs typeface="Arial"/>
              </a:rPr>
              <a:t>Nesposobnost</a:t>
            </a:r>
            <a:r>
              <a:rPr kumimoji="0" lang="en-US" altLang="sr-Latn-RS" sz="2400" b="0" i="0" u="none" strike="noStrike" kern="1200" cap="none" spc="0" normalizeH="0" baseline="0" noProof="0" dirty="0">
                <a:ln>
                  <a:noFill/>
                </a:ln>
                <a:effectLst/>
                <a:uLnTx/>
                <a:uFillTx/>
                <a:latin typeface="Arial"/>
                <a:cs typeface="Arial"/>
              </a:rPr>
              <a:t> da </a:t>
            </a:r>
            <a:r>
              <a:rPr kumimoji="0" lang="en-US" altLang="sr-Latn-RS" sz="2400" b="0" i="0" u="none" strike="noStrike" kern="1200" cap="none" spc="0" normalizeH="0" baseline="0" noProof="0" dirty="0" err="1">
                <a:ln>
                  <a:noFill/>
                </a:ln>
                <a:effectLst/>
                <a:uLnTx/>
                <a:uFillTx/>
                <a:latin typeface="Arial"/>
                <a:cs typeface="Arial"/>
              </a:rPr>
              <a:t>sagledaju</a:t>
            </a:r>
            <a:r>
              <a:rPr kumimoji="0" lang="en-US" altLang="sr-Latn-RS" sz="2400" b="0" i="0" u="none" strike="noStrike" kern="1200" cap="none" spc="0" normalizeH="0" baseline="0" noProof="0" dirty="0">
                <a:ln>
                  <a:noFill/>
                </a:ln>
                <a:effectLst/>
                <a:uLnTx/>
                <a:uFillTx/>
                <a:latin typeface="Arial"/>
                <a:cs typeface="Arial"/>
              </a:rPr>
              <a:t> </a:t>
            </a:r>
            <a:r>
              <a:rPr kumimoji="0" lang="en-US" altLang="sr-Latn-RS" sz="2400" b="0" i="0" u="none" strike="noStrike" kern="1200" cap="none" spc="0" normalizeH="0" baseline="0" noProof="0" dirty="0" err="1">
                <a:ln>
                  <a:noFill/>
                </a:ln>
                <a:effectLst/>
                <a:uLnTx/>
                <a:uFillTx/>
                <a:latin typeface="Arial"/>
                <a:cs typeface="Arial"/>
              </a:rPr>
              <a:t>kratkoročne</a:t>
            </a:r>
            <a:r>
              <a:rPr kumimoji="0" lang="en-US" altLang="sr-Latn-RS" sz="2400" b="0" i="0" u="none" strike="noStrike" kern="1200" cap="none" spc="0" normalizeH="0" baseline="0" noProof="0" dirty="0">
                <a:ln>
                  <a:noFill/>
                </a:ln>
                <a:effectLst/>
                <a:uLnTx/>
                <a:uFillTx/>
                <a:latin typeface="Arial"/>
                <a:cs typeface="Arial"/>
              </a:rPr>
              <a:t> </a:t>
            </a:r>
            <a:r>
              <a:rPr kumimoji="0" lang="en-US" altLang="sr-Latn-RS" sz="2400" b="0" i="0" u="none" strike="noStrike" kern="1200" cap="none" spc="0" normalizeH="0" baseline="0" noProof="0" dirty="0" err="1">
                <a:ln>
                  <a:noFill/>
                </a:ln>
                <a:effectLst/>
                <a:uLnTx/>
                <a:uFillTx/>
                <a:latin typeface="Arial"/>
                <a:cs typeface="Arial"/>
              </a:rPr>
              <a:t>i</a:t>
            </a:r>
            <a:r>
              <a:rPr kumimoji="0" lang="en-US" altLang="sr-Latn-RS" sz="2400" b="0" i="0" u="none" strike="noStrike" kern="1200" cap="none" spc="0" normalizeH="0" baseline="0" noProof="0" dirty="0">
                <a:ln>
                  <a:noFill/>
                </a:ln>
                <a:effectLst/>
                <a:uLnTx/>
                <a:uFillTx/>
                <a:latin typeface="Arial"/>
                <a:cs typeface="Arial"/>
              </a:rPr>
              <a:t> </a:t>
            </a:r>
            <a:r>
              <a:rPr kumimoji="0" lang="en-US" altLang="sr-Latn-RS" sz="2400" b="0" i="0" u="none" strike="noStrike" kern="1200" cap="none" spc="0" normalizeH="0" baseline="0" noProof="0" dirty="0" err="1">
                <a:ln>
                  <a:noFill/>
                </a:ln>
                <a:effectLst/>
                <a:uLnTx/>
                <a:uFillTx/>
                <a:latin typeface="Arial"/>
                <a:cs typeface="Arial"/>
              </a:rPr>
              <a:t>dugoročne</a:t>
            </a:r>
            <a:r>
              <a:rPr kumimoji="0" lang="en-US" altLang="sr-Latn-RS" sz="2400" b="0" i="0" u="none" strike="noStrike" kern="1200" cap="none" spc="0" normalizeH="0" baseline="0" noProof="0" dirty="0">
                <a:ln>
                  <a:noFill/>
                </a:ln>
                <a:effectLst/>
                <a:uLnTx/>
                <a:uFillTx/>
                <a:latin typeface="Arial"/>
                <a:cs typeface="Arial"/>
              </a:rPr>
              <a:t> </a:t>
            </a:r>
            <a:r>
              <a:rPr kumimoji="0" lang="en-US" altLang="sr-Latn-RS" sz="2400" b="0" i="0" u="none" strike="noStrike" kern="1200" cap="none" spc="0" normalizeH="0" baseline="0" noProof="0" dirty="0" err="1">
                <a:ln>
                  <a:noFill/>
                </a:ln>
                <a:effectLst/>
                <a:uLnTx/>
                <a:uFillTx/>
                <a:latin typeface="Arial"/>
                <a:cs typeface="Arial"/>
              </a:rPr>
              <a:t>posledice</a:t>
            </a:r>
            <a:r>
              <a:rPr kumimoji="0" lang="en-US" altLang="sr-Latn-RS" sz="2400" b="0" i="0" u="none" strike="noStrike" kern="1200" cap="none" spc="0" normalizeH="0" baseline="0" noProof="0" dirty="0">
                <a:ln>
                  <a:noFill/>
                </a:ln>
                <a:effectLst/>
                <a:uLnTx/>
                <a:uFillTx/>
                <a:latin typeface="Arial"/>
                <a:cs typeface="Arial"/>
              </a:rPr>
              <a:t> </a:t>
            </a:r>
            <a:r>
              <a:rPr kumimoji="0" lang="en-US" altLang="sr-Latn-RS" sz="2400" b="0" i="0" u="none" strike="noStrike" kern="1200" cap="none" spc="0" normalizeH="0" baseline="0" noProof="0" dirty="0" err="1">
                <a:ln>
                  <a:noFill/>
                </a:ln>
                <a:effectLst/>
                <a:uLnTx/>
                <a:uFillTx/>
                <a:latin typeface="Arial"/>
                <a:cs typeface="Arial"/>
              </a:rPr>
              <a:t>svog</a:t>
            </a:r>
            <a:r>
              <a:rPr kumimoji="0" lang="en-US" altLang="sr-Latn-RS" sz="2400" b="0" i="0" u="none" strike="noStrike" kern="1200" cap="none" spc="0" normalizeH="0" baseline="0" noProof="0" dirty="0">
                <a:ln>
                  <a:noFill/>
                </a:ln>
                <a:effectLst/>
                <a:uLnTx/>
                <a:uFillTx/>
                <a:latin typeface="Arial"/>
                <a:cs typeface="Arial"/>
              </a:rPr>
              <a:t> </a:t>
            </a:r>
            <a:r>
              <a:rPr kumimoji="0" lang="en-US" altLang="sr-Latn-RS" sz="2400" b="0" i="0" u="none" strike="noStrike" kern="1200" cap="none" spc="0" normalizeH="0" baseline="0" noProof="0" dirty="0" err="1">
                <a:ln>
                  <a:noFill/>
                </a:ln>
                <a:effectLst/>
                <a:uLnTx/>
                <a:uFillTx/>
                <a:latin typeface="Arial"/>
                <a:cs typeface="Arial"/>
              </a:rPr>
              <a:t>ponašanja</a:t>
            </a:r>
            <a:r>
              <a:rPr kumimoji="0" lang="en-US" altLang="sr-Latn-RS" sz="2400" b="0" i="0" u="none" strike="noStrike" kern="1200" cap="none" spc="0" normalizeH="0" baseline="0" noProof="0" dirty="0">
                <a:ln>
                  <a:noFill/>
                </a:ln>
                <a:effectLst/>
                <a:uLnTx/>
                <a:uFillTx/>
                <a:latin typeface="Arial"/>
                <a:cs typeface="Arial"/>
              </a:rPr>
              <a:t>,</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endParaRPr kumimoji="0" lang="en-US" altLang="sr-Latn-RS" sz="2400" b="0" i="0" u="none" strike="noStrike" kern="1200" cap="none" spc="0" normalizeH="0" baseline="0" noProof="0" dirty="0">
              <a:ln>
                <a:noFill/>
              </a:ln>
              <a:solidFill>
                <a:srgbClr val="FF0000"/>
              </a:solidFill>
              <a:effectLst/>
              <a:uLnTx/>
              <a:uFillTx/>
              <a:latin typeface="Arial"/>
              <a:cs typeface="Aria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altLang="sr-Latn-RS" sz="2400" b="0" i="0" u="none" strike="noStrike" kern="1200" cap="none" spc="0" normalizeH="0" baseline="0" noProof="0" dirty="0" err="1">
                <a:ln>
                  <a:noFill/>
                </a:ln>
                <a:solidFill>
                  <a:srgbClr val="FF0000"/>
                </a:solidFill>
                <a:effectLst/>
                <a:uLnTx/>
                <a:uFillTx/>
                <a:latin typeface="Arial"/>
                <a:cs typeface="Arial"/>
              </a:rPr>
              <a:t>Zabluda</a:t>
            </a:r>
            <a:r>
              <a:rPr kumimoji="0" lang="en-US" altLang="sr-Latn-RS" sz="2400" b="0" i="0" u="none" strike="noStrike" kern="1200" cap="none" spc="0" normalizeH="0" baseline="0" noProof="0" dirty="0">
                <a:ln>
                  <a:noFill/>
                </a:ln>
                <a:solidFill>
                  <a:srgbClr val="FF0000"/>
                </a:solidFill>
                <a:effectLst/>
                <a:uLnTx/>
                <a:uFillTx/>
                <a:latin typeface="Arial"/>
                <a:cs typeface="Arial"/>
              </a:rPr>
              <a:t> da </a:t>
            </a:r>
            <a:r>
              <a:rPr kumimoji="0" lang="en-US" altLang="sr-Latn-RS" sz="2400" b="0" i="0" u="none" strike="noStrike" kern="1200" cap="none" spc="0" normalizeH="0" baseline="0" noProof="0" dirty="0" err="1">
                <a:ln>
                  <a:noFill/>
                </a:ln>
                <a:solidFill>
                  <a:srgbClr val="FF0000"/>
                </a:solidFill>
                <a:effectLst/>
                <a:uLnTx/>
                <a:uFillTx/>
                <a:latin typeface="Arial"/>
                <a:cs typeface="Arial"/>
              </a:rPr>
              <a:t>mogu</a:t>
            </a:r>
            <a:r>
              <a:rPr kumimoji="0" lang="en-US" altLang="sr-Latn-RS" sz="2400" b="0" i="0" u="none" strike="noStrike" kern="1200" cap="none" spc="0" normalizeH="0" baseline="0" noProof="0" dirty="0">
                <a:ln>
                  <a:noFill/>
                </a:ln>
                <a:solidFill>
                  <a:srgbClr val="FF0000"/>
                </a:solidFill>
                <a:effectLst/>
                <a:uLnTx/>
                <a:uFillTx/>
                <a:latin typeface="Arial"/>
                <a:cs typeface="Arial"/>
              </a:rPr>
              <a:t> da </a:t>
            </a:r>
            <a:r>
              <a:rPr kumimoji="0" lang="en-US" altLang="sr-Latn-RS" sz="2400" b="0" i="0" u="none" strike="noStrike" kern="1200" cap="none" spc="0" normalizeH="0" baseline="0" noProof="0" dirty="0" err="1">
                <a:ln>
                  <a:noFill/>
                </a:ln>
                <a:solidFill>
                  <a:srgbClr val="FF0000"/>
                </a:solidFill>
                <a:effectLst/>
                <a:uLnTx/>
                <a:uFillTx/>
                <a:latin typeface="Arial"/>
                <a:cs typeface="Arial"/>
              </a:rPr>
              <a:t>reše</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sve</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probleme</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uključujući</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i</a:t>
            </a:r>
            <a:r>
              <a:rPr kumimoji="0" lang="en-US" altLang="sr-Latn-RS" sz="2400" b="0" i="0" u="none" strike="noStrike" kern="1200" cap="none" spc="0" normalizeH="0" baseline="0" noProof="0" dirty="0">
                <a:ln>
                  <a:noFill/>
                </a:ln>
                <a:solidFill>
                  <a:srgbClr val="FF0000"/>
                </a:solidFill>
                <a:effectLst/>
                <a:uLnTx/>
                <a:uFillTx/>
                <a:latin typeface="Arial"/>
                <a:cs typeface="Arial"/>
              </a:rPr>
              <a:t> one </a:t>
            </a:r>
            <a:r>
              <a:rPr kumimoji="0" lang="en-US" altLang="sr-Latn-RS" sz="2400" b="0" i="0" u="none" strike="noStrike" kern="1200" cap="none" spc="0" normalizeH="0" baseline="0" noProof="0" dirty="0" err="1">
                <a:ln>
                  <a:noFill/>
                </a:ln>
                <a:solidFill>
                  <a:srgbClr val="FF0000"/>
                </a:solidFill>
                <a:effectLst/>
                <a:uLnTx/>
                <a:uFillTx/>
                <a:latin typeface="Arial"/>
                <a:cs typeface="Arial"/>
              </a:rPr>
              <a:t>koje</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nastaju</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zbog</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zloupotrebe</a:t>
            </a:r>
            <a:r>
              <a:rPr kumimoji="0" lang="en-US" altLang="sr-Latn-RS" sz="2400" b="0" i="0" u="none" strike="noStrike" kern="1200" cap="none" spc="0" normalizeH="0" baseline="0" noProof="0" dirty="0">
                <a:ln>
                  <a:noFill/>
                </a:ln>
                <a:solidFill>
                  <a:srgbClr val="FF0000"/>
                </a:solidFill>
                <a:effectLst/>
                <a:uLnTx/>
                <a:uFillTx/>
                <a:latin typeface="Arial"/>
                <a:cs typeface="Arial"/>
              </a:rPr>
              <a:t> </a:t>
            </a:r>
            <a:r>
              <a:rPr kumimoji="0" lang="en-US" altLang="sr-Latn-RS" sz="2400" b="0" i="0" u="none" strike="noStrike" kern="1200" cap="none" spc="0" normalizeH="0" baseline="0" noProof="0" dirty="0" err="1">
                <a:ln>
                  <a:noFill/>
                </a:ln>
                <a:solidFill>
                  <a:srgbClr val="FF0000"/>
                </a:solidFill>
                <a:effectLst/>
                <a:uLnTx/>
                <a:uFillTx/>
                <a:latin typeface="Arial"/>
                <a:cs typeface="Arial"/>
              </a:rPr>
              <a:t>supstanci</a:t>
            </a:r>
            <a:endParaRPr kumimoji="0" lang="ru-RU" altLang="sr-Latn-RS" sz="2400" b="0" i="0" u="none" strike="noStrike" kern="1200" cap="none" spc="0" normalizeH="0" baseline="0" noProof="0" dirty="0">
              <a:ln>
                <a:noFill/>
              </a:ln>
              <a:solidFill>
                <a:srgbClr val="FF0000"/>
              </a:solidFill>
              <a:effectLst/>
              <a:uLnTx/>
              <a:uFillTx/>
              <a:latin typeface="Arial"/>
              <a:cs typeface="Arial"/>
            </a:endParaRPr>
          </a:p>
        </p:txBody>
      </p:sp>
    </p:spTree>
    <p:extLst>
      <p:ext uri="{BB962C8B-B14F-4D97-AF65-F5344CB8AC3E}">
        <p14:creationId xmlns:p14="http://schemas.microsoft.com/office/powerpoint/2010/main" val="79007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503339"/>
            <a:ext cx="10515600" cy="751883"/>
          </a:xfrm>
        </p:spPr>
        <p:txBody>
          <a:bodyPr>
            <a:normAutofit fontScale="90000"/>
          </a:bodyPr>
          <a:lstStyle/>
          <a:p>
            <a:pPr algn="ctr"/>
            <a:r>
              <a:rPr lang="sr-Latn-RS" altLang="sr-Latn-RS" b="1" dirty="0">
                <a:solidFill>
                  <a:srgbClr val="FF0000"/>
                </a:solidFill>
                <a:latin typeface="Arial"/>
                <a:cs typeface="Arial"/>
              </a:rPr>
              <a:t>Razlozi za zloupotrebu droge</a:t>
            </a:r>
            <a:br>
              <a:rPr lang="en-US" altLang="sr-Latn-RS" dirty="0">
                <a:solidFill>
                  <a:srgbClr val="000000"/>
                </a:solidFill>
                <a:latin typeface="Arial"/>
                <a:cs typeface="Arial"/>
              </a:rPr>
            </a:br>
            <a:endParaRPr lang="sr-Latn-RS" dirty="0"/>
          </a:p>
        </p:txBody>
      </p:sp>
      <p:sp>
        <p:nvSpPr>
          <p:cNvPr id="3" name="Čuvar mesta za sadržaj 2"/>
          <p:cNvSpPr>
            <a:spLocks noGrp="1"/>
          </p:cNvSpPr>
          <p:nvPr>
            <p:ph idx="1"/>
          </p:nvPr>
        </p:nvSpPr>
        <p:spPr>
          <a:xfrm>
            <a:off x="417715" y="1135668"/>
            <a:ext cx="10708178" cy="4733117"/>
          </a:xfrm>
        </p:spPr>
        <p:txBody>
          <a:bodyPr>
            <a:normAutofit/>
          </a:bodyPr>
          <a:lstStyle/>
          <a:p>
            <a:r>
              <a:rPr lang="sr-Latn-RS" sz="2400" dirty="0">
                <a:latin typeface="Arial" panose="020B0604020202020204" pitchFamily="34" charset="0"/>
                <a:cs typeface="Arial" panose="020B0604020202020204" pitchFamily="34" charset="0"/>
              </a:rPr>
              <a:t>Emocionalni poremećaji, kao što je depresija, koju leče alkoholom i/ili ilegalnim drogama,</a:t>
            </a:r>
          </a:p>
          <a:p>
            <a:endParaRPr lang="sr-Latn-RS" sz="2400" dirty="0">
              <a:latin typeface="Arial" panose="020B0604020202020204" pitchFamily="34" charset="0"/>
              <a:cs typeface="Arial" panose="020B0604020202020204" pitchFamily="34" charset="0"/>
            </a:endParaRPr>
          </a:p>
          <a:p>
            <a:r>
              <a:rPr lang="sr-Latn-RS" sz="2400" dirty="0">
                <a:solidFill>
                  <a:srgbClr val="FF0000"/>
                </a:solidFill>
                <a:latin typeface="Arial" panose="020B0604020202020204" pitchFamily="34" charset="0"/>
                <a:cs typeface="Arial" panose="020B0604020202020204" pitchFamily="34" charset="0"/>
              </a:rPr>
              <a:t>Ne veruju da postoje rizici i opasnosti povezani sa upotrebom droga (kao što su stvaranje zavisnosti, teški neželjeni efekti, gubitak kontrole)</a:t>
            </a:r>
          </a:p>
          <a:p>
            <a:endParaRPr lang="sr-Latn-RS" sz="2400" dirty="0">
              <a:latin typeface="Arial" panose="020B0604020202020204" pitchFamily="34" charset="0"/>
              <a:cs typeface="Arial" panose="020B0604020202020204" pitchFamily="34" charset="0"/>
            </a:endParaRPr>
          </a:p>
          <a:p>
            <a:r>
              <a:rPr lang="sr-Latn-RS" sz="2400" dirty="0" err="1">
                <a:latin typeface="Arial" panose="020B0604020202020204" pitchFamily="34" charset="0"/>
                <a:cs typeface="Arial" panose="020B0604020202020204" pitchFamily="34" charset="0"/>
              </a:rPr>
              <a:t>Hiperkinetski</a:t>
            </a:r>
            <a:r>
              <a:rPr lang="sr-Latn-RS" sz="2400" dirty="0">
                <a:latin typeface="Arial" panose="020B0604020202020204" pitchFamily="34" charset="0"/>
                <a:cs typeface="Arial" panose="020B0604020202020204" pitchFamily="34" charset="0"/>
              </a:rPr>
              <a:t> poremećaj (ADHD), sa kojim se adolescenti nose upotrebljavajući alkohol i/ili droge i</a:t>
            </a:r>
          </a:p>
          <a:p>
            <a:endParaRPr lang="sr-Latn-RS" sz="2400" dirty="0">
              <a:solidFill>
                <a:srgbClr val="FF0000"/>
              </a:solidFill>
              <a:latin typeface="Arial" panose="020B0604020202020204" pitchFamily="34" charset="0"/>
              <a:cs typeface="Arial" panose="020B0604020202020204" pitchFamily="34" charset="0"/>
            </a:endParaRPr>
          </a:p>
          <a:p>
            <a:r>
              <a:rPr lang="sr-Latn-RS" sz="2400" dirty="0">
                <a:solidFill>
                  <a:srgbClr val="FF0000"/>
                </a:solidFill>
                <a:latin typeface="Arial" panose="020B0604020202020204" pitchFamily="34" charset="0"/>
                <a:cs typeface="Arial" panose="020B0604020202020204" pitchFamily="34" charset="0"/>
              </a:rPr>
              <a:t>Lažni osećaj sigurnosti i besmrtnosti.</a:t>
            </a:r>
          </a:p>
        </p:txBody>
      </p:sp>
      <p:pic>
        <p:nvPicPr>
          <p:cNvPr id="4" name="Picture 3">
            <a:extLst>
              <a:ext uri="{FF2B5EF4-FFF2-40B4-BE49-F238E27FC236}">
                <a16:creationId xmlns:a16="http://schemas.microsoft.com/office/drawing/2014/main" id="{78E37918-FF36-4998-8452-53B3D7423830}"/>
              </a:ext>
            </a:extLst>
          </p:cNvPr>
          <p:cNvPicPr>
            <a:picLocks noChangeAspect="1"/>
          </p:cNvPicPr>
          <p:nvPr/>
        </p:nvPicPr>
        <p:blipFill>
          <a:blip r:embed="rId2"/>
          <a:stretch>
            <a:fillRect/>
          </a:stretch>
        </p:blipFill>
        <p:spPr>
          <a:xfrm>
            <a:off x="8420372" y="4709390"/>
            <a:ext cx="2864684" cy="1933662"/>
          </a:xfrm>
          <a:prstGeom prst="rect">
            <a:avLst/>
          </a:prstGeom>
        </p:spPr>
      </p:pic>
    </p:spTree>
    <p:extLst>
      <p:ext uri="{BB962C8B-B14F-4D97-AF65-F5344CB8AC3E}">
        <p14:creationId xmlns:p14="http://schemas.microsoft.com/office/powerpoint/2010/main" val="2371286892"/>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1882</TotalTime>
  <Words>1603</Words>
  <Application>Microsoft Office PowerPoint</Application>
  <PresentationFormat>Widescreen</PresentationFormat>
  <Paragraphs>180</Paragraphs>
  <Slides>19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Arial Black</vt:lpstr>
      <vt:lpstr>Calibri</vt:lpstr>
      <vt:lpstr>Calibri Light</vt:lpstr>
      <vt:lpstr>Wingdings</vt:lpstr>
      <vt:lpstr>Office tema</vt:lpstr>
      <vt:lpstr>Default Design</vt:lpstr>
      <vt:lpstr>PREVENCIJA ZLOUPOTREBE DROGA I BIHEJVIORALNIH BOLESTI ZAVISNOSTI KOD MLADIH</vt:lpstr>
      <vt:lpstr>PowerPoint Presentation</vt:lpstr>
      <vt:lpstr>PowerPoint Presentation</vt:lpstr>
      <vt:lpstr>Od čega se sve može razviti zavisnost?</vt:lpstr>
      <vt:lpstr>Najćešće psihoaktivne supstance (PAS) koje se koriste, zlopotrebljavaju i dovode do bolesti zavisnosti </vt:lpstr>
      <vt:lpstr>Podela droga pema dejstvu</vt:lpstr>
      <vt:lpstr>Putevi unosa droge</vt:lpstr>
      <vt:lpstr>PowerPoint Presentation</vt:lpstr>
      <vt:lpstr>Razlozi za zloupotrebu droge </vt:lpstr>
      <vt:lpstr>Neki od ZNAKOVA zlopotrebe droge</vt:lpstr>
      <vt:lpstr>Neki od SIMPTOMA zloupotebe droga</vt:lpstr>
      <vt:lpstr>Treba znati da:</vt:lpstr>
      <vt:lpstr>Bihejvioralne bolesti zavisnosti  (Nehemijske)</vt:lpstr>
      <vt:lpstr>Karakteristike bihejvioralnih bolesti zavisnosti</vt:lpstr>
      <vt:lpstr>Posledice bihejvioralnih bolesti zavisnosti</vt:lpstr>
      <vt:lpstr>Posledice bihejvioralnih bolesti zavisnosti</vt:lpstr>
      <vt:lpstr>Uloga roditelja</vt:lpstr>
      <vt:lpstr>Uloga mladih osoba</vt:lpstr>
      <vt:lpstr>Literatura</vt:lpstr>
    </vt:vector>
  </TitlesOfParts>
  <Company>Institut za javno zdravlje Vojvodine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Dušan Čanković</dc:creator>
  <cp:lastModifiedBy>Korisnik</cp:lastModifiedBy>
  <cp:revision>96</cp:revision>
  <dcterms:created xsi:type="dcterms:W3CDTF">2023-04-07T06:48:48Z</dcterms:created>
  <dcterms:modified xsi:type="dcterms:W3CDTF">2024-01-24T09:27:51Z</dcterms:modified>
</cp:coreProperties>
</file>